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11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8" r:id="rId3"/>
    <p:sldId id="409" r:id="rId4"/>
    <p:sldId id="446" r:id="rId5"/>
    <p:sldId id="439" r:id="rId6"/>
    <p:sldId id="441" r:id="rId7"/>
    <p:sldId id="440" r:id="rId8"/>
    <p:sldId id="443" r:id="rId9"/>
    <p:sldId id="444" r:id="rId10"/>
    <p:sldId id="445" r:id="rId11"/>
    <p:sldId id="452" r:id="rId12"/>
    <p:sldId id="448" r:id="rId13"/>
    <p:sldId id="435" r:id="rId14"/>
  </p:sldIdLst>
  <p:sldSz cx="9144000" cy="6858000" type="screen4x3"/>
  <p:notesSz cx="6797675" cy="9928225"/>
  <p:embeddedFontLst>
    <p:embeddedFont>
      <p:font typeface="Calibri" pitchFamily="34" charset="0"/>
      <p:regular r:id="rId17"/>
      <p:bold r:id="rId18"/>
      <p:italic r:id="rId19"/>
      <p:boldItalic r:id="rId20"/>
    </p:embeddedFont>
    <p:embeddedFont>
      <p:font typeface="Verdana" pitchFamily="34" charset="0"/>
      <p:regular r:id="rId21"/>
      <p:bold r:id="rId22"/>
      <p:italic r:id="rId23"/>
      <p:boldItalic r:id="rId24"/>
    </p:embeddedFont>
    <p:embeddedFont>
      <p:font typeface="Georgia" pitchFamily="18" charset="0"/>
      <p:regular r:id="rId25"/>
      <p:bold r:id="rId26"/>
      <p:italic r:id="rId27"/>
      <p:boldItalic r:id="rId28"/>
    </p:embeddedFont>
    <p:embeddedFont>
      <p:font typeface="Optima" pitchFamily="2" charset="0"/>
      <p:regular r:id="rId29"/>
      <p:bold r:id="rId30"/>
      <p:italic r:id="rId31"/>
      <p:boldItalic r:id="rId32"/>
    </p:embeddedFont>
  </p:embeddedFontLst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Optima" pitchFamily="2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Optima" pitchFamily="2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Optima" pitchFamily="2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Optima" pitchFamily="2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Optima" pitchFamily="2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Optima" pitchFamily="2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Optima" pitchFamily="2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Optima" pitchFamily="2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Optima" pitchFamily="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CC66"/>
    <a:srgbClr val="FFFF99"/>
    <a:srgbClr val="FFC125"/>
    <a:srgbClr val="000000"/>
    <a:srgbClr val="FFDB81"/>
    <a:srgbClr val="1F03ED"/>
    <a:srgbClr val="FFD08B"/>
    <a:srgbClr val="FFCCCC"/>
    <a:srgbClr val="966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114" autoAdjust="0"/>
    <p:restoredTop sz="79496" autoAdjust="0"/>
  </p:normalViewPr>
  <p:slideViewPr>
    <p:cSldViewPr>
      <p:cViewPr>
        <p:scale>
          <a:sx n="75" d="100"/>
          <a:sy n="75" d="100"/>
        </p:scale>
        <p:origin x="-1944" y="-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3348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font" Target="fonts/font9.fntdata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font" Target="fonts/font4.fntdata"/><Relationship Id="rId29" Type="http://schemas.openxmlformats.org/officeDocument/2006/relationships/font" Target="fonts/font1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32" Type="http://schemas.openxmlformats.org/officeDocument/2006/relationships/font" Target="fonts/font16.fntdata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7.fntdata"/><Relationship Id="rId28" Type="http://schemas.openxmlformats.org/officeDocument/2006/relationships/font" Target="fonts/font12.fntdata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31" Type="http://schemas.openxmlformats.org/officeDocument/2006/relationships/font" Target="fonts/font1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font" Target="fonts/font11.fntdata"/><Relationship Id="rId30" Type="http://schemas.openxmlformats.org/officeDocument/2006/relationships/font" Target="fonts/font14.fntdata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os\Doutorado\Papers%20e%20trabalho%20de%20investigacao\Papers\AEEE%20-%20enero%202010\apresenta&#231;&#227;o\DR%20graficos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os\Doutorado\Papers%20e%20trabalho%20de%20investigacao\Papers\AEEE%20-%20enero%202010\apresenta&#231;&#227;o\DR%20graficos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os\Gams%20Modelling\I%20-%20CGE%20com%20todas%20as%20variaveis%20(formulacao%20com%20dual)\1.5.2%20(sem%20co2)\Output_Model_5_SAM_Disaggregation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os\Gams%20Modelling\I%20-%20CGE%20com%20todas%20as%20variaveis%20(formulacao%20com%20dual)\1.5.2%20(sem%20co2)\Output_Model_5_SAM_Disaggregation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os\Gams%20Modelling\I%20-%20CGE%20com%20todas%20as%20variaveis%20(formulacao%20com%20dual)\1.5.2%20(sem%20co2)\Output_Model_5_SAM_Disaggregation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os\Gams%20Modelling\I%20-%20CGE%20com%20todas%20as%20variaveis%20(formulacao%20com%20dual)\1.5.2%20(sem%20co2)\Output_Model_5_SAM_Disaggregation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os\Gams%20Modelling\I%20-%20CGE%20com%20todas%20as%20variaveis%20(formulacao%20com%20dual)\1.5.2%20(sem%20co2)\grafico%20-%20Copy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os\Gams%20Modelling\I%20-%20CGE%20com%20todas%20as%20variaveis%20(formulacao%20com%20dual)\1.5.2%20(sem%20co2)\grafico%20-%20Cop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ES"/>
              <a:t>Efficiency effect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637518518518519"/>
          <c:y val="0.17603618696599249"/>
          <c:w val="0.82926431844215354"/>
          <c:h val="0.55027084380409963"/>
        </c:manualLayout>
      </c:layout>
      <c:lineChart>
        <c:grouping val="standard"/>
        <c:varyColors val="0"/>
        <c:ser>
          <c:idx val="2"/>
          <c:order val="0"/>
          <c:tx>
            <c:v>Original domestic demand</c:v>
          </c:tx>
          <c:spPr>
            <a:ln cmpd="dbl">
              <a:solidFill>
                <a:schemeClr val="tx1"/>
              </a:solidFill>
              <a:prstDash val="solid"/>
            </a:ln>
          </c:spPr>
          <c:marker>
            <c:symbol val="none"/>
          </c:marker>
          <c:val>
            <c:numRef>
              <c:f>'Gráficos_invierno-verano (2)'!$F$18:$AC$18</c:f>
              <c:numCache>
                <c:formatCode>General</c:formatCode>
                <c:ptCount val="24"/>
                <c:pt idx="0">
                  <c:v>8081.5762541093354</c:v>
                </c:pt>
                <c:pt idx="1">
                  <c:v>5818.4833487379765</c:v>
                </c:pt>
                <c:pt idx="2">
                  <c:v>3994.2756686077437</c:v>
                </c:pt>
                <c:pt idx="3">
                  <c:v>3495.4910755443607</c:v>
                </c:pt>
                <c:pt idx="4">
                  <c:v>3267.3880427092918</c:v>
                </c:pt>
                <c:pt idx="5">
                  <c:v>3358.0269505043921</c:v>
                </c:pt>
                <c:pt idx="6">
                  <c:v>3354.3826580647037</c:v>
                </c:pt>
                <c:pt idx="7">
                  <c:v>5101.8028650269534</c:v>
                </c:pt>
                <c:pt idx="8">
                  <c:v>6072.1394441822731</c:v>
                </c:pt>
                <c:pt idx="9">
                  <c:v>6121.6059399541655</c:v>
                </c:pt>
                <c:pt idx="10">
                  <c:v>6767.9250996135197</c:v>
                </c:pt>
                <c:pt idx="11">
                  <c:v>7290.2488909550466</c:v>
                </c:pt>
                <c:pt idx="12">
                  <c:v>8397.1719827135239</c:v>
                </c:pt>
                <c:pt idx="13">
                  <c:v>9375.810488426212</c:v>
                </c:pt>
                <c:pt idx="14">
                  <c:v>9589.8860901606513</c:v>
                </c:pt>
                <c:pt idx="15">
                  <c:v>9077.1659463157048</c:v>
                </c:pt>
                <c:pt idx="16">
                  <c:v>8706.5594231330251</c:v>
                </c:pt>
                <c:pt idx="17">
                  <c:v>9123.4119485031752</c:v>
                </c:pt>
                <c:pt idx="18">
                  <c:v>10383.572192275893</c:v>
                </c:pt>
                <c:pt idx="19">
                  <c:v>11344.017606695283</c:v>
                </c:pt>
                <c:pt idx="20">
                  <c:v>11837.750153847663</c:v>
                </c:pt>
                <c:pt idx="21">
                  <c:v>12977.096107714986</c:v>
                </c:pt>
                <c:pt idx="22">
                  <c:v>12404.432049243555</c:v>
                </c:pt>
                <c:pt idx="23">
                  <c:v>10531.166156344147</c:v>
                </c:pt>
              </c:numCache>
            </c:numRef>
          </c:val>
          <c:smooth val="0"/>
        </c:ser>
        <c:ser>
          <c:idx val="3"/>
          <c:order val="1"/>
          <c:tx>
            <c:v>DR domestic demand</c:v>
          </c:tx>
          <c:spPr>
            <a:ln cmpd="dbl">
              <a:solidFill>
                <a:schemeClr val="accent2"/>
              </a:solidFill>
              <a:prstDash val="sysDash"/>
            </a:ln>
          </c:spPr>
          <c:marker>
            <c:symbol val="none"/>
          </c:marker>
          <c:val>
            <c:numRef>
              <c:f>'Gráficos_invierno-verano (2)'!$F$24:$AC$24</c:f>
              <c:numCache>
                <c:formatCode>General</c:formatCode>
                <c:ptCount val="24"/>
                <c:pt idx="0">
                  <c:v>7081.5762541093354</c:v>
                </c:pt>
                <c:pt idx="1">
                  <c:v>4818.4833487379765</c:v>
                </c:pt>
                <c:pt idx="2">
                  <c:v>3994.2756686077437</c:v>
                </c:pt>
                <c:pt idx="3">
                  <c:v>3495.4910755443607</c:v>
                </c:pt>
                <c:pt idx="4">
                  <c:v>3267.3880427092918</c:v>
                </c:pt>
                <c:pt idx="5">
                  <c:v>3358.0269505043921</c:v>
                </c:pt>
                <c:pt idx="6">
                  <c:v>3354.3826580647037</c:v>
                </c:pt>
                <c:pt idx="7">
                  <c:v>4601.8028650269534</c:v>
                </c:pt>
                <c:pt idx="8">
                  <c:v>5572.1394441822731</c:v>
                </c:pt>
                <c:pt idx="9">
                  <c:v>5621.6059399541655</c:v>
                </c:pt>
                <c:pt idx="10">
                  <c:v>6267.9250996135197</c:v>
                </c:pt>
                <c:pt idx="11">
                  <c:v>6790.2488909550466</c:v>
                </c:pt>
                <c:pt idx="12">
                  <c:v>7897.1719827135239</c:v>
                </c:pt>
                <c:pt idx="13">
                  <c:v>8542.3618856277099</c:v>
                </c:pt>
                <c:pt idx="14">
                  <c:v>8723.3273223128162</c:v>
                </c:pt>
                <c:pt idx="15">
                  <c:v>8082.7544795442136</c:v>
                </c:pt>
                <c:pt idx="16">
                  <c:v>7785.8806583544419</c:v>
                </c:pt>
                <c:pt idx="17">
                  <c:v>8133.6481536235924</c:v>
                </c:pt>
                <c:pt idx="18">
                  <c:v>9177.6996178305708</c:v>
                </c:pt>
                <c:pt idx="19">
                  <c:v>10160.71176828251</c:v>
                </c:pt>
                <c:pt idx="20">
                  <c:v>10656.125832927195</c:v>
                </c:pt>
                <c:pt idx="21">
                  <c:v>12897.761460049152</c:v>
                </c:pt>
                <c:pt idx="22">
                  <c:v>12453.361792907423</c:v>
                </c:pt>
                <c:pt idx="23">
                  <c:v>10739.878581806974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0338688"/>
        <c:axId val="160340224"/>
      </c:lineChart>
      <c:catAx>
        <c:axId val="160338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60340224"/>
        <c:crosses val="autoZero"/>
        <c:auto val="1"/>
        <c:lblAlgn val="ctr"/>
        <c:lblOffset val="100"/>
        <c:noMultiLvlLbl val="0"/>
      </c:catAx>
      <c:valAx>
        <c:axId val="16034022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60338688"/>
        <c:crosses val="autoZero"/>
        <c:crossBetween val="between"/>
      </c:valAx>
      <c:spPr>
        <a:solidFill>
          <a:srgbClr val="FFFFFF"/>
        </a:solidFill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4235108820160354"/>
          <c:w val="1"/>
          <c:h val="0.15764891179839796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45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kern="1200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200" b="0" i="0" u="none" strike="noStrike" kern="1200" baseline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Load displacement effect</a:t>
            </a:r>
            <a:endParaRPr lang="es-ES"/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637518518518519"/>
          <c:y val="0.17603618696599252"/>
          <c:w val="0.82926431844215354"/>
          <c:h val="0.55027084380409963"/>
        </c:manualLayout>
      </c:layout>
      <c:lineChart>
        <c:grouping val="standard"/>
        <c:varyColors val="0"/>
        <c:ser>
          <c:idx val="2"/>
          <c:order val="0"/>
          <c:tx>
            <c:v>Original domestic demand</c:v>
          </c:tx>
          <c:spPr>
            <a:ln cmpd="dbl">
              <a:solidFill>
                <a:schemeClr val="tx1"/>
              </a:solidFill>
              <a:prstDash val="solid"/>
            </a:ln>
          </c:spPr>
          <c:marker>
            <c:symbol val="none"/>
          </c:marker>
          <c:val>
            <c:numRef>
              <c:f>'Gráficos_invierno-verano (2)'!$F$19:$AC$19</c:f>
              <c:numCache>
                <c:formatCode>General</c:formatCode>
                <c:ptCount val="24"/>
                <c:pt idx="0">
                  <c:v>8081.5762541093354</c:v>
                </c:pt>
                <c:pt idx="1">
                  <c:v>5818.4833487379765</c:v>
                </c:pt>
                <c:pt idx="2">
                  <c:v>3994.2756686077437</c:v>
                </c:pt>
                <c:pt idx="3">
                  <c:v>3495.4910755443607</c:v>
                </c:pt>
                <c:pt idx="4">
                  <c:v>3267.3880427092918</c:v>
                </c:pt>
                <c:pt idx="5">
                  <c:v>3358.0269505043921</c:v>
                </c:pt>
                <c:pt idx="6">
                  <c:v>3354.3826580647037</c:v>
                </c:pt>
                <c:pt idx="7">
                  <c:v>5101.8028650269534</c:v>
                </c:pt>
                <c:pt idx="8">
                  <c:v>6072.1394441822731</c:v>
                </c:pt>
                <c:pt idx="9">
                  <c:v>6121.6059399541655</c:v>
                </c:pt>
                <c:pt idx="10">
                  <c:v>6767.9250996135197</c:v>
                </c:pt>
                <c:pt idx="11">
                  <c:v>7290.2488909550466</c:v>
                </c:pt>
                <c:pt idx="12">
                  <c:v>8397.1719827135239</c:v>
                </c:pt>
                <c:pt idx="13">
                  <c:v>9375.810488426212</c:v>
                </c:pt>
                <c:pt idx="14">
                  <c:v>9589.8860901606513</c:v>
                </c:pt>
                <c:pt idx="15">
                  <c:v>9077.1659463157048</c:v>
                </c:pt>
                <c:pt idx="16">
                  <c:v>8706.5594231330251</c:v>
                </c:pt>
                <c:pt idx="17">
                  <c:v>9123.4119485031752</c:v>
                </c:pt>
                <c:pt idx="18">
                  <c:v>10383.572192275893</c:v>
                </c:pt>
                <c:pt idx="19">
                  <c:v>11344.017606695283</c:v>
                </c:pt>
                <c:pt idx="20">
                  <c:v>11837.750153847663</c:v>
                </c:pt>
                <c:pt idx="21">
                  <c:v>12977.096107714986</c:v>
                </c:pt>
                <c:pt idx="22">
                  <c:v>12404.432049243555</c:v>
                </c:pt>
                <c:pt idx="23">
                  <c:v>10531.166156344147</c:v>
                </c:pt>
              </c:numCache>
            </c:numRef>
          </c:val>
          <c:smooth val="0"/>
        </c:ser>
        <c:ser>
          <c:idx val="3"/>
          <c:order val="1"/>
          <c:tx>
            <c:v>DR domestic demand</c:v>
          </c:tx>
          <c:spPr>
            <a:ln cmpd="dbl">
              <a:solidFill>
                <a:schemeClr val="accent2"/>
              </a:solidFill>
              <a:prstDash val="sysDash"/>
            </a:ln>
          </c:spPr>
          <c:marker>
            <c:symbol val="none"/>
          </c:marker>
          <c:val>
            <c:numRef>
              <c:f>'Gráficos_invierno-verano (2)'!$F$25:$AC$25</c:f>
              <c:numCache>
                <c:formatCode>General</c:formatCode>
                <c:ptCount val="24"/>
                <c:pt idx="0">
                  <c:v>7843.8828348708457</c:v>
                </c:pt>
                <c:pt idx="1">
                  <c:v>5693.7669861261156</c:v>
                </c:pt>
                <c:pt idx="2">
                  <c:v>5332.9945770821387</c:v>
                </c:pt>
                <c:pt idx="3">
                  <c:v>3362.8005808129178</c:v>
                </c:pt>
                <c:pt idx="4">
                  <c:v>4678.532271201374</c:v>
                </c:pt>
                <c:pt idx="5">
                  <c:v>6090.6498500530342</c:v>
                </c:pt>
                <c:pt idx="6">
                  <c:v>3539.7815528218252</c:v>
                </c:pt>
                <c:pt idx="7">
                  <c:v>5601.1230247041958</c:v>
                </c:pt>
                <c:pt idx="8">
                  <c:v>5494.0505674651113</c:v>
                </c:pt>
                <c:pt idx="9">
                  <c:v>4511.7718519384871</c:v>
                </c:pt>
                <c:pt idx="10">
                  <c:v>4784.2229152440095</c:v>
                </c:pt>
                <c:pt idx="11">
                  <c:v>5365.6231837429141</c:v>
                </c:pt>
                <c:pt idx="12">
                  <c:v>6843.695165911553</c:v>
                </c:pt>
                <c:pt idx="13">
                  <c:v>8042.3618856278244</c:v>
                </c:pt>
                <c:pt idx="14">
                  <c:v>8223.3273223128162</c:v>
                </c:pt>
                <c:pt idx="15">
                  <c:v>7582.7544795442136</c:v>
                </c:pt>
                <c:pt idx="16">
                  <c:v>7285.8806583544419</c:v>
                </c:pt>
                <c:pt idx="17">
                  <c:v>7633.6481536235924</c:v>
                </c:pt>
                <c:pt idx="18">
                  <c:v>8677.6996178305708</c:v>
                </c:pt>
                <c:pt idx="19">
                  <c:v>9660.711768282501</c:v>
                </c:pt>
                <c:pt idx="20">
                  <c:v>10156.125832927195</c:v>
                </c:pt>
                <c:pt idx="21">
                  <c:v>12397.761460049152</c:v>
                </c:pt>
                <c:pt idx="22">
                  <c:v>11953.361792907423</c:v>
                </c:pt>
                <c:pt idx="23">
                  <c:v>10239.878581806974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0369664"/>
        <c:axId val="160379648"/>
      </c:lineChart>
      <c:catAx>
        <c:axId val="160369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60379648"/>
        <c:crosses val="autoZero"/>
        <c:auto val="1"/>
        <c:lblAlgn val="ctr"/>
        <c:lblOffset val="100"/>
        <c:noMultiLvlLbl val="0"/>
      </c:catAx>
      <c:valAx>
        <c:axId val="16037964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60369664"/>
        <c:crosses val="autoZero"/>
        <c:crossBetween val="between"/>
      </c:valAx>
      <c:spPr>
        <a:solidFill>
          <a:srgbClr val="FFFFFF"/>
        </a:solidFill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4235108820160354"/>
          <c:w val="1"/>
          <c:h val="0.15764891179839799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45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Sheet2!$C$33</c:f>
              <c:strCache>
                <c:ptCount val="1"/>
                <c:pt idx="0">
                  <c:v>fuel price</c:v>
                </c:pt>
              </c:strCache>
            </c:strRef>
          </c:tx>
          <c:marker>
            <c:symbol val="none"/>
          </c:marker>
          <c:cat>
            <c:numRef>
              <c:f>Sheet2!$D$32:$K$32</c:f>
              <c:numCache>
                <c:formatCode>General</c:formatCode>
                <c:ptCount val="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</c:numCache>
            </c:numRef>
          </c:cat>
          <c:val>
            <c:numRef>
              <c:f>Sheet2!$D$33:$K$33</c:f>
              <c:numCache>
                <c:formatCode>General</c:formatCode>
                <c:ptCount val="8"/>
                <c:pt idx="0">
                  <c:v>24.41616028731794</c:v>
                </c:pt>
                <c:pt idx="1">
                  <c:v>42.619564024579979</c:v>
                </c:pt>
                <c:pt idx="2">
                  <c:v>61.411969586556964</c:v>
                </c:pt>
                <c:pt idx="3">
                  <c:v>77.281202823550146</c:v>
                </c:pt>
                <c:pt idx="4">
                  <c:v>92.351990903164392</c:v>
                </c:pt>
                <c:pt idx="5">
                  <c:v>95.594736920221393</c:v>
                </c:pt>
                <c:pt idx="6">
                  <c:v>103.40744925720426</c:v>
                </c:pt>
                <c:pt idx="7">
                  <c:v>104.18045722009033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Sheet2!$C$34</c:f>
              <c:strCache>
                <c:ptCount val="1"/>
                <c:pt idx="0">
                  <c:v>installed capacity</c:v>
                </c:pt>
              </c:strCache>
            </c:strRef>
          </c:tx>
          <c:marker>
            <c:symbol val="none"/>
          </c:marker>
          <c:cat>
            <c:numRef>
              <c:f>Sheet2!$D$32:$K$32</c:f>
              <c:numCache>
                <c:formatCode>General</c:formatCode>
                <c:ptCount val="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</c:numCache>
            </c:numRef>
          </c:cat>
          <c:val>
            <c:numRef>
              <c:f>Sheet2!$D$34:$K$34</c:f>
              <c:numCache>
                <c:formatCode>General</c:formatCode>
                <c:ptCount val="8"/>
                <c:pt idx="0">
                  <c:v>26.961689357161909</c:v>
                </c:pt>
                <c:pt idx="1">
                  <c:v>41.694398290366379</c:v>
                </c:pt>
                <c:pt idx="2">
                  <c:v>60.095981918926256</c:v>
                </c:pt>
                <c:pt idx="3">
                  <c:v>74.57754966609825</c:v>
                </c:pt>
                <c:pt idx="4">
                  <c:v>86.45131600649357</c:v>
                </c:pt>
                <c:pt idx="5">
                  <c:v>104.08063184929482</c:v>
                </c:pt>
                <c:pt idx="6">
                  <c:v>117.64811155242279</c:v>
                </c:pt>
                <c:pt idx="7">
                  <c:v>122.77235741937156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Sheet2!$C$35</c:f>
              <c:strCache>
                <c:ptCount val="1"/>
                <c:pt idx="0">
                  <c:v>generated power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Sheet2!$D$32:$K$32</c:f>
              <c:numCache>
                <c:formatCode>General</c:formatCode>
                <c:ptCount val="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</c:numCache>
            </c:numRef>
          </c:cat>
          <c:val>
            <c:numRef>
              <c:f>Sheet2!$D$35:$K$35</c:f>
              <c:numCache>
                <c:formatCode>General</c:formatCode>
                <c:ptCount val="8"/>
                <c:pt idx="0">
                  <c:v>24.496425031542202</c:v>
                </c:pt>
                <c:pt idx="1">
                  <c:v>30.818567870907888</c:v>
                </c:pt>
                <c:pt idx="2">
                  <c:v>46.743281452321675</c:v>
                </c:pt>
                <c:pt idx="3">
                  <c:v>48.947164180561849</c:v>
                </c:pt>
                <c:pt idx="4">
                  <c:v>49.68345909552113</c:v>
                </c:pt>
                <c:pt idx="5">
                  <c:v>65.839930215200994</c:v>
                </c:pt>
                <c:pt idx="6">
                  <c:v>71.403581573282807</c:v>
                </c:pt>
                <c:pt idx="7">
                  <c:v>82.296880099394158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Sheet2!$C$36</c:f>
              <c:strCache>
                <c:ptCount val="1"/>
                <c:pt idx="0">
                  <c:v>CO2 price</c:v>
                </c:pt>
              </c:strCache>
            </c:strRef>
          </c:tx>
          <c:marker>
            <c:symbol val="none"/>
          </c:marker>
          <c:cat>
            <c:numRef>
              <c:f>Sheet2!$D$32:$K$32</c:f>
              <c:numCache>
                <c:formatCode>General</c:formatCode>
                <c:ptCount val="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</c:numCache>
            </c:numRef>
          </c:cat>
          <c:val>
            <c:numRef>
              <c:f>Sheet2!$D$36:$K$36</c:f>
              <c:numCache>
                <c:formatCode>General</c:formatCode>
                <c:ptCount val="8"/>
                <c:pt idx="0">
                  <c:v>19.476140533340459</c:v>
                </c:pt>
                <c:pt idx="1">
                  <c:v>25.544656994528331</c:v>
                </c:pt>
                <c:pt idx="2">
                  <c:v>37.354305769505544</c:v>
                </c:pt>
                <c:pt idx="3">
                  <c:v>48.353345518351595</c:v>
                </c:pt>
                <c:pt idx="4">
                  <c:v>61.186899801910855</c:v>
                </c:pt>
                <c:pt idx="5">
                  <c:v>71.604116373430543</c:v>
                </c:pt>
                <c:pt idx="6">
                  <c:v>77.611688519625488</c:v>
                </c:pt>
                <c:pt idx="7">
                  <c:v>95.279894371521223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1484800"/>
        <c:axId val="161486336"/>
      </c:lineChart>
      <c:catAx>
        <c:axId val="161484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1486336"/>
        <c:crosses val="autoZero"/>
        <c:auto val="1"/>
        <c:lblAlgn val="ctr"/>
        <c:lblOffset val="100"/>
        <c:noMultiLvlLbl val="0"/>
      </c:catAx>
      <c:valAx>
        <c:axId val="1614863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614848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2130952380952376"/>
          <c:y val="0.15968888888888888"/>
          <c:w val="0.37869047619047619"/>
          <c:h val="0.63828888888888891"/>
        </c:manualLayout>
      </c:layout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Sheet2!$N$34</c:f>
              <c:strCache>
                <c:ptCount val="1"/>
                <c:pt idx="0">
                  <c:v>Capital</c:v>
                </c:pt>
              </c:strCache>
            </c:strRef>
          </c:tx>
          <c:marker>
            <c:symbol val="none"/>
          </c:marker>
          <c:cat>
            <c:numRef>
              <c:f>Sheet2!$O$33:$V$33</c:f>
              <c:numCache>
                <c:formatCode>General</c:formatCode>
                <c:ptCount val="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</c:numCache>
            </c:numRef>
          </c:cat>
          <c:val>
            <c:numRef>
              <c:f>Sheet2!$O$34:$V$34</c:f>
              <c:numCache>
                <c:formatCode>General</c:formatCode>
                <c:ptCount val="8"/>
                <c:pt idx="0">
                  <c:v>32.472939411225738</c:v>
                </c:pt>
                <c:pt idx="1">
                  <c:v>45.25924199257409</c:v>
                </c:pt>
                <c:pt idx="2">
                  <c:v>53.098946491227935</c:v>
                </c:pt>
                <c:pt idx="3">
                  <c:v>56.910794605529809</c:v>
                </c:pt>
                <c:pt idx="4">
                  <c:v>71.851518745560909</c:v>
                </c:pt>
                <c:pt idx="5">
                  <c:v>80.805452261428471</c:v>
                </c:pt>
                <c:pt idx="6">
                  <c:v>84.39809569113936</c:v>
                </c:pt>
                <c:pt idx="7">
                  <c:v>88.365779656011199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Sheet2!$N$35</c:f>
              <c:strCache>
                <c:ptCount val="1"/>
                <c:pt idx="0">
                  <c:v>Labor</c:v>
                </c:pt>
              </c:strCache>
            </c:strRef>
          </c:tx>
          <c:marker>
            <c:symbol val="none"/>
          </c:marker>
          <c:cat>
            <c:numRef>
              <c:f>Sheet2!$O$33:$V$33</c:f>
              <c:numCache>
                <c:formatCode>General</c:formatCode>
                <c:ptCount val="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</c:numCache>
            </c:numRef>
          </c:cat>
          <c:val>
            <c:numRef>
              <c:f>Sheet2!$O$35:$V$35</c:f>
              <c:numCache>
                <c:formatCode>General</c:formatCode>
                <c:ptCount val="8"/>
                <c:pt idx="0">
                  <c:v>22.327520599296903</c:v>
                </c:pt>
                <c:pt idx="1">
                  <c:v>38.725205944780953</c:v>
                </c:pt>
                <c:pt idx="2">
                  <c:v>39.577615000488073</c:v>
                </c:pt>
                <c:pt idx="3">
                  <c:v>42.941333583299794</c:v>
                </c:pt>
                <c:pt idx="4">
                  <c:v>56.815495559364791</c:v>
                </c:pt>
                <c:pt idx="5">
                  <c:v>63.298765862090789</c:v>
                </c:pt>
                <c:pt idx="6">
                  <c:v>66.195008528436574</c:v>
                </c:pt>
                <c:pt idx="7">
                  <c:v>83.510156101975667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Sheet2!$N$36</c:f>
              <c:strCache>
                <c:ptCount val="1"/>
                <c:pt idx="0">
                  <c:v>Intermediary inputs</c:v>
                </c:pt>
              </c:strCache>
            </c:strRef>
          </c:tx>
          <c:spPr>
            <a:ln>
              <a:solidFill>
                <a:schemeClr val="accent6"/>
              </a:solidFill>
            </a:ln>
          </c:spPr>
          <c:marker>
            <c:symbol val="none"/>
          </c:marker>
          <c:cat>
            <c:numRef>
              <c:f>Sheet2!$O$33:$V$33</c:f>
              <c:numCache>
                <c:formatCode>General</c:formatCode>
                <c:ptCount val="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</c:numCache>
            </c:numRef>
          </c:cat>
          <c:val>
            <c:numRef>
              <c:f>Sheet2!$O$36:$V$36</c:f>
              <c:numCache>
                <c:formatCode>General</c:formatCode>
                <c:ptCount val="8"/>
                <c:pt idx="0">
                  <c:v>20.517369883095924</c:v>
                </c:pt>
                <c:pt idx="1">
                  <c:v>39.571238668536957</c:v>
                </c:pt>
                <c:pt idx="2">
                  <c:v>48.397525548742564</c:v>
                </c:pt>
                <c:pt idx="3">
                  <c:v>51.947534999978842</c:v>
                </c:pt>
                <c:pt idx="4">
                  <c:v>52.208207661351324</c:v>
                </c:pt>
                <c:pt idx="5">
                  <c:v>61.858514389381725</c:v>
                </c:pt>
                <c:pt idx="6">
                  <c:v>75.572254413316188</c:v>
                </c:pt>
                <c:pt idx="7">
                  <c:v>92.405564644591749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1516160"/>
        <c:axId val="161517952"/>
      </c:lineChart>
      <c:catAx>
        <c:axId val="161516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1517952"/>
        <c:crosses val="autoZero"/>
        <c:auto val="1"/>
        <c:lblAlgn val="ctr"/>
        <c:lblOffset val="100"/>
        <c:noMultiLvlLbl val="0"/>
      </c:catAx>
      <c:valAx>
        <c:axId val="1615179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615161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7595238095238099"/>
          <c:y val="0.19828888888888888"/>
          <c:w val="0.42404761904761906"/>
          <c:h val="0.48347777777777778"/>
        </c:manualLayout>
      </c:layout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Sheet1!$D$8</c:f>
              <c:strCache>
                <c:ptCount val="1"/>
                <c:pt idx="0">
                  <c:v>tdeo_losses_pctg</c:v>
                </c:pt>
              </c:strCache>
            </c:strRef>
          </c:tx>
          <c:cat>
            <c:strRef>
              <c:f>Sheet1!$E$7:$V$7</c:f>
              <c:strCache>
                <c:ptCount val="1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</c:strCache>
            </c:strRef>
          </c:cat>
          <c:val>
            <c:numRef>
              <c:f>Sheet1!$E$8:$V$8</c:f>
              <c:numCache>
                <c:formatCode>#,000%</c:formatCode>
                <c:ptCount val="18"/>
                <c:pt idx="0">
                  <c:v>0.24357917924956834</c:v>
                </c:pt>
                <c:pt idx="1">
                  <c:v>0.22872349336022174</c:v>
                </c:pt>
                <c:pt idx="2">
                  <c:v>0.17870586942870223</c:v>
                </c:pt>
                <c:pt idx="3">
                  <c:v>6.3505026999917849E-2</c:v>
                </c:pt>
                <c:pt idx="4">
                  <c:v>7.6923606971983471E-2</c:v>
                </c:pt>
                <c:pt idx="5">
                  <c:v>1.8470633557899525E-2</c:v>
                </c:pt>
                <c:pt idx="6">
                  <c:v>2.5597461986587119E-2</c:v>
                </c:pt>
                <c:pt idx="7">
                  <c:v>4.4367244380142615E-3</c:v>
                </c:pt>
                <c:pt idx="8">
                  <c:v>7.3808961022378376E-3</c:v>
                </c:pt>
                <c:pt idx="9">
                  <c:v>9.6565313904650664E-4</c:v>
                </c:pt>
                <c:pt idx="10">
                  <c:v>1.6880735817198472E-3</c:v>
                </c:pt>
                <c:pt idx="11">
                  <c:v>2.8411981493431745E-4</c:v>
                </c:pt>
                <c:pt idx="12">
                  <c:v>4.7036438748685003E-4</c:v>
                </c:pt>
                <c:pt idx="13">
                  <c:v>6.1011015543278506E-5</c:v>
                </c:pt>
                <c:pt idx="14">
                  <c:v>1.0659946018035838E-4</c:v>
                </c:pt>
                <c:pt idx="15">
                  <c:v>1.7743019042773437E-5</c:v>
                </c:pt>
                <c:pt idx="16">
                  <c:v>3.1026453282166539E-5</c:v>
                </c:pt>
                <c:pt idx="17">
                  <c:v>3.6601760651726452E-6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Sheet1!$D$9</c:f>
              <c:strCache>
                <c:ptCount val="1"/>
                <c:pt idx="0">
                  <c:v>oem_vom</c:v>
                </c:pt>
              </c:strCache>
            </c:strRef>
          </c:tx>
          <c:cat>
            <c:strRef>
              <c:f>Sheet1!$E$7:$V$7</c:f>
              <c:strCache>
                <c:ptCount val="1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</c:strCache>
            </c:strRef>
          </c:cat>
          <c:val>
            <c:numRef>
              <c:f>Sheet1!$E$9:$V$9</c:f>
              <c:numCache>
                <c:formatCode>#,000%</c:formatCode>
                <c:ptCount val="18"/>
                <c:pt idx="0">
                  <c:v>0.24357917924956843</c:v>
                </c:pt>
                <c:pt idx="1">
                  <c:v>0.22872349336022171</c:v>
                </c:pt>
                <c:pt idx="2">
                  <c:v>2.7715403426668225E-2</c:v>
                </c:pt>
                <c:pt idx="3">
                  <c:v>2.4058462618793186E-2</c:v>
                </c:pt>
                <c:pt idx="4">
                  <c:v>6.2526490684285899E-3</c:v>
                </c:pt>
                <c:pt idx="5">
                  <c:v>7.0487807709753133E-3</c:v>
                </c:pt>
                <c:pt idx="6">
                  <c:v>1.551398231113442E-3</c:v>
                </c:pt>
                <c:pt idx="7">
                  <c:v>2.1070190518368065E-3</c:v>
                </c:pt>
                <c:pt idx="8">
                  <c:v>3.5510624827922243E-4</c:v>
                </c:pt>
                <c:pt idx="9">
                  <c:v>5.8792188235321603E-4</c:v>
                </c:pt>
                <c:pt idx="10">
                  <c:v>7.6306065833778964E-5</c:v>
                </c:pt>
                <c:pt idx="11">
                  <c:v>1.3325286667477263E-4</c:v>
                </c:pt>
                <c:pt idx="12">
                  <c:v>2.238695893525853E-5</c:v>
                </c:pt>
                <c:pt idx="13">
                  <c:v>3.7050568896174587E-5</c:v>
                </c:pt>
                <c:pt idx="14">
                  <c:v>4.8033948131201789E-6</c:v>
                </c:pt>
                <c:pt idx="15">
                  <c:v>8.3920189564005467E-6</c:v>
                </c:pt>
                <c:pt idx="16">
                  <c:v>1.3966546289888359E-6</c:v>
                </c:pt>
                <c:pt idx="17">
                  <c:v>2.4422230484916775E-6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Sheet1!$D$10</c:f>
              <c:strCache>
                <c:ptCount val="1"/>
                <c:pt idx="0">
                  <c:v>oem_fom_labor</c:v>
                </c:pt>
              </c:strCache>
            </c:strRef>
          </c:tx>
          <c:cat>
            <c:strRef>
              <c:f>Sheet1!$E$7:$V$7</c:f>
              <c:strCache>
                <c:ptCount val="1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</c:strCache>
            </c:strRef>
          </c:cat>
          <c:val>
            <c:numRef>
              <c:f>Sheet1!$E$10:$V$10</c:f>
              <c:numCache>
                <c:formatCode>#,000%</c:formatCode>
                <c:ptCount val="18"/>
                <c:pt idx="0">
                  <c:v>0.24357917924956843</c:v>
                </c:pt>
                <c:pt idx="1">
                  <c:v>0.22872349336022171</c:v>
                </c:pt>
                <c:pt idx="2">
                  <c:v>0.17870586942870217</c:v>
                </c:pt>
                <c:pt idx="3">
                  <c:v>6.350502699991778E-2</c:v>
                </c:pt>
                <c:pt idx="4">
                  <c:v>7.6923606971983527E-2</c:v>
                </c:pt>
                <c:pt idx="5">
                  <c:v>1.8470633557899463E-2</c:v>
                </c:pt>
                <c:pt idx="6">
                  <c:v>2.5597461986587078E-2</c:v>
                </c:pt>
                <c:pt idx="7">
                  <c:v>4.436724438014128E-3</c:v>
                </c:pt>
                <c:pt idx="8">
                  <c:v>7.3808961022376893E-3</c:v>
                </c:pt>
                <c:pt idx="9">
                  <c:v>9.6565313904628525E-4</c:v>
                </c:pt>
                <c:pt idx="10">
                  <c:v>1.6880735817197401E-3</c:v>
                </c:pt>
                <c:pt idx="11">
                  <c:v>2.841198149347024E-4</c:v>
                </c:pt>
                <c:pt idx="12">
                  <c:v>4.7036438748682135E-4</c:v>
                </c:pt>
                <c:pt idx="13">
                  <c:v>6.1011015543455123E-5</c:v>
                </c:pt>
                <c:pt idx="14">
                  <c:v>1.0659946018032329E-4</c:v>
                </c:pt>
                <c:pt idx="15">
                  <c:v>1.7743019042892882E-5</c:v>
                </c:pt>
                <c:pt idx="16">
                  <c:v>3.1026453282123612E-5</c:v>
                </c:pt>
                <c:pt idx="17">
                  <c:v>3.6601760651233661E-6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Sheet1!$D$11</c:f>
              <c:strCache>
                <c:ptCount val="1"/>
                <c:pt idx="0">
                  <c:v>oem_fom_social_contribution</c:v>
                </c:pt>
              </c:strCache>
            </c:strRef>
          </c:tx>
          <c:cat>
            <c:strRef>
              <c:f>Sheet1!$E$7:$V$7</c:f>
              <c:strCache>
                <c:ptCount val="1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</c:strCache>
            </c:strRef>
          </c:cat>
          <c:val>
            <c:numRef>
              <c:f>Sheet1!$E$11:$V$11</c:f>
              <c:numCache>
                <c:formatCode>#,000%</c:formatCode>
                <c:ptCount val="18"/>
                <c:pt idx="0">
                  <c:v>0.24357917924956843</c:v>
                </c:pt>
                <c:pt idx="1">
                  <c:v>0.22872349336022171</c:v>
                </c:pt>
                <c:pt idx="2">
                  <c:v>0.17870586942870217</c:v>
                </c:pt>
                <c:pt idx="3">
                  <c:v>6.350502699991778E-2</c:v>
                </c:pt>
                <c:pt idx="4">
                  <c:v>7.6923606971983527E-2</c:v>
                </c:pt>
                <c:pt idx="5">
                  <c:v>1.8470633557899463E-2</c:v>
                </c:pt>
                <c:pt idx="6">
                  <c:v>2.5597461986587078E-2</c:v>
                </c:pt>
                <c:pt idx="7">
                  <c:v>4.436724438014128E-3</c:v>
                </c:pt>
                <c:pt idx="8">
                  <c:v>7.3808961022376893E-3</c:v>
                </c:pt>
                <c:pt idx="9">
                  <c:v>9.6565313904628525E-4</c:v>
                </c:pt>
                <c:pt idx="10">
                  <c:v>1.6880735817197401E-3</c:v>
                </c:pt>
                <c:pt idx="11">
                  <c:v>2.841198149347024E-4</c:v>
                </c:pt>
                <c:pt idx="12">
                  <c:v>4.7036438748682135E-4</c:v>
                </c:pt>
                <c:pt idx="13">
                  <c:v>6.1011015543455123E-5</c:v>
                </c:pt>
                <c:pt idx="14">
                  <c:v>1.0659946018032329E-4</c:v>
                </c:pt>
                <c:pt idx="15">
                  <c:v>1.7743019042892882E-5</c:v>
                </c:pt>
                <c:pt idx="16">
                  <c:v>3.1026453282123612E-5</c:v>
                </c:pt>
                <c:pt idx="17">
                  <c:v>3.6601760651233661E-6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Sheet1!$D$12</c:f>
              <c:strCache>
                <c:ptCount val="1"/>
                <c:pt idx="0">
                  <c:v>oem_fom_equipments</c:v>
                </c:pt>
              </c:strCache>
            </c:strRef>
          </c:tx>
          <c:cat>
            <c:strRef>
              <c:f>Sheet1!$E$7:$V$7</c:f>
              <c:strCache>
                <c:ptCount val="1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</c:strCache>
            </c:strRef>
          </c:cat>
          <c:val>
            <c:numRef>
              <c:f>Sheet1!$E$12:$V$12</c:f>
              <c:numCache>
                <c:formatCode>#,000%</c:formatCode>
                <c:ptCount val="18"/>
                <c:pt idx="0">
                  <c:v>0.24357917924956843</c:v>
                </c:pt>
                <c:pt idx="1">
                  <c:v>3.6524040872955729E-2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Sheet1!$D$13</c:f>
              <c:strCache>
                <c:ptCount val="1"/>
                <c:pt idx="0">
                  <c:v>thermodynamic_efficiency</c:v>
                </c:pt>
              </c:strCache>
            </c:strRef>
          </c:tx>
          <c:cat>
            <c:strRef>
              <c:f>Sheet1!$E$7:$V$7</c:f>
              <c:strCache>
                <c:ptCount val="1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</c:strCache>
            </c:strRef>
          </c:cat>
          <c:val>
            <c:numRef>
              <c:f>Sheet1!$E$13:$V$13</c:f>
              <c:numCache>
                <c:formatCode>#,000%</c:formatCode>
                <c:ptCount val="18"/>
                <c:pt idx="0">
                  <c:v>0.2435791792495684</c:v>
                </c:pt>
                <c:pt idx="1">
                  <c:v>0.22872349336022174</c:v>
                </c:pt>
                <c:pt idx="2">
                  <c:v>0.1787058694287024</c:v>
                </c:pt>
                <c:pt idx="3">
                  <c:v>6.3505026999917766E-2</c:v>
                </c:pt>
                <c:pt idx="4">
                  <c:v>7.6923606971983444E-2</c:v>
                </c:pt>
                <c:pt idx="5">
                  <c:v>1.8470633557899428E-2</c:v>
                </c:pt>
                <c:pt idx="6">
                  <c:v>2.5597461986587109E-2</c:v>
                </c:pt>
                <c:pt idx="7">
                  <c:v>4.4367244380176894E-3</c:v>
                </c:pt>
                <c:pt idx="8">
                  <c:v>7.3808961022376737E-3</c:v>
                </c:pt>
                <c:pt idx="9">
                  <c:v>9.6565313904648604E-4</c:v>
                </c:pt>
                <c:pt idx="10">
                  <c:v>1.6880735817197906E-3</c:v>
                </c:pt>
                <c:pt idx="11">
                  <c:v>2.8411981493397674E-4</c:v>
                </c:pt>
                <c:pt idx="12">
                  <c:v>4.7036438748677555E-4</c:v>
                </c:pt>
                <c:pt idx="13">
                  <c:v>6.1011015543548195E-5</c:v>
                </c:pt>
                <c:pt idx="14">
                  <c:v>1.0659946018016524E-4</c:v>
                </c:pt>
                <c:pt idx="15">
                  <c:v>1.7743019042818689E-5</c:v>
                </c:pt>
                <c:pt idx="16">
                  <c:v>3.1026453281940117E-5</c:v>
                </c:pt>
                <c:pt idx="17">
                  <c:v>3.6601760704416166E-6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Sheet1!$D$14</c:f>
              <c:strCache>
                <c:ptCount val="1"/>
                <c:pt idx="0">
                  <c:v>overnight_costs</c:v>
                </c:pt>
              </c:strCache>
            </c:strRef>
          </c:tx>
          <c:cat>
            <c:strRef>
              <c:f>Sheet1!$E$7:$V$7</c:f>
              <c:strCache>
                <c:ptCount val="1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</c:strCache>
            </c:strRef>
          </c:cat>
          <c:val>
            <c:numRef>
              <c:f>Sheet1!$E$14:$V$14</c:f>
              <c:numCache>
                <c:formatCode>#,000%</c:formatCode>
                <c:ptCount val="18"/>
                <c:pt idx="0">
                  <c:v>0.2435791792495684</c:v>
                </c:pt>
                <c:pt idx="1">
                  <c:v>0.22872349336022169</c:v>
                </c:pt>
                <c:pt idx="2">
                  <c:v>0.17870586942870212</c:v>
                </c:pt>
                <c:pt idx="3">
                  <c:v>6.3505026999917752E-2</c:v>
                </c:pt>
                <c:pt idx="4">
                  <c:v>7.6923606971983249E-2</c:v>
                </c:pt>
                <c:pt idx="5">
                  <c:v>1.8470633557899643E-2</c:v>
                </c:pt>
                <c:pt idx="6">
                  <c:v>2.5597461986587067E-2</c:v>
                </c:pt>
                <c:pt idx="7">
                  <c:v>4.4367244380141471E-3</c:v>
                </c:pt>
                <c:pt idx="8">
                  <c:v>7.3808961022377752E-3</c:v>
                </c:pt>
                <c:pt idx="9">
                  <c:v>9.6565313904636396E-4</c:v>
                </c:pt>
                <c:pt idx="10">
                  <c:v>1.6880735817198192E-3</c:v>
                </c:pt>
                <c:pt idx="11">
                  <c:v>2.8411981493471633E-4</c:v>
                </c:pt>
                <c:pt idx="12">
                  <c:v>4.7036438748674004E-4</c:v>
                </c:pt>
                <c:pt idx="13">
                  <c:v>6.1011015543454764E-5</c:v>
                </c:pt>
                <c:pt idx="14">
                  <c:v>1.0659946018031528E-4</c:v>
                </c:pt>
                <c:pt idx="15">
                  <c:v>1.7743019042877592E-5</c:v>
                </c:pt>
                <c:pt idx="16">
                  <c:v>3.1026453281952098E-5</c:v>
                </c:pt>
                <c:pt idx="17">
                  <c:v>3.6601760649763585E-6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1720576"/>
        <c:axId val="161726464"/>
      </c:lineChart>
      <c:catAx>
        <c:axId val="161720576"/>
        <c:scaling>
          <c:orientation val="minMax"/>
        </c:scaling>
        <c:delete val="0"/>
        <c:axPos val="b"/>
        <c:majorTickMark val="out"/>
        <c:minorTickMark val="none"/>
        <c:tickLblPos val="nextTo"/>
        <c:crossAx val="161726464"/>
        <c:crosses val="autoZero"/>
        <c:auto val="1"/>
        <c:lblAlgn val="ctr"/>
        <c:lblOffset val="100"/>
        <c:noMultiLvlLbl val="0"/>
      </c:catAx>
      <c:valAx>
        <c:axId val="161726464"/>
        <c:scaling>
          <c:orientation val="minMax"/>
          <c:max val="0.9"/>
        </c:scaling>
        <c:delete val="0"/>
        <c:axPos val="l"/>
        <c:numFmt formatCode="#,000%" sourceLinked="1"/>
        <c:majorTickMark val="out"/>
        <c:minorTickMark val="none"/>
        <c:tickLblPos val="nextTo"/>
        <c:crossAx val="1617205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1811642140772237"/>
          <c:y val="8.1030092592592598E-2"/>
          <c:w val="0.45"/>
          <c:h val="0.5462729658792651"/>
        </c:manualLayout>
      </c:layout>
      <c:overlay val="1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8591792929292928E-2"/>
          <c:y val="6.4675925925925928E-2"/>
          <c:w val="0.28480467171717172"/>
          <c:h val="0.79595787037037036"/>
        </c:manualLayout>
      </c:layout>
      <c:lineChart>
        <c:grouping val="standard"/>
        <c:varyColors val="0"/>
        <c:ser>
          <c:idx val="0"/>
          <c:order val="0"/>
          <c:tx>
            <c:strRef>
              <c:f>Sheet1!$D$35</c:f>
              <c:strCache>
                <c:ptCount val="1"/>
                <c:pt idx="0">
                  <c:v>tdeo_losses_pctg</c:v>
                </c:pt>
              </c:strCache>
            </c:strRef>
          </c:tx>
          <c:cat>
            <c:strRef>
              <c:f>Sheet1!$E$34:$J$34</c:f>
              <c:strCach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strCache>
            </c:strRef>
          </c:cat>
          <c:val>
            <c:numRef>
              <c:f>Sheet1!$E$35:$J$35</c:f>
              <c:numCache>
                <c:formatCode>#,000%</c:formatCode>
                <c:ptCount val="6"/>
                <c:pt idx="0">
                  <c:v>4.5741621406410082E-2</c:v>
                </c:pt>
                <c:pt idx="1">
                  <c:v>2.2106520573057686E-2</c:v>
                </c:pt>
                <c:pt idx="2">
                  <c:v>4.9270720756648921E-3</c:v>
                </c:pt>
                <c:pt idx="3">
                  <c:v>3.8406141827180125E-5</c:v>
                </c:pt>
                <c:pt idx="4">
                  <c:v>8.7480536177981455E-6</c:v>
                </c:pt>
                <c:pt idx="5">
                  <c:v>6.6011861490461278E-7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Sheet1!$D$36</c:f>
              <c:strCache>
                <c:ptCount val="1"/>
                <c:pt idx="0">
                  <c:v>oem_vom</c:v>
                </c:pt>
              </c:strCache>
            </c:strRef>
          </c:tx>
          <c:cat>
            <c:strRef>
              <c:f>Sheet1!$E$34:$J$34</c:f>
              <c:strCach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strCache>
            </c:strRef>
          </c:cat>
          <c:val>
            <c:numRef>
              <c:f>Sheet1!$E$36:$J$36</c:f>
              <c:numCache>
                <c:formatCode>#,000%</c:formatCode>
                <c:ptCount val="6"/>
                <c:pt idx="0">
                  <c:v>2.304853314134386E-2</c:v>
                </c:pt>
                <c:pt idx="1">
                  <c:v>1.1466050779003444E-2</c:v>
                </c:pt>
                <c:pt idx="2">
                  <c:v>3.988545906793173E-6</c:v>
                </c:pt>
                <c:pt idx="3">
                  <c:v>8.703987404400146E-7</c:v>
                </c:pt>
                <c:pt idx="4">
                  <c:v>5.9049872529376476E-8</c:v>
                </c:pt>
                <c:pt idx="5">
                  <c:v>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Sheet1!$D$37</c:f>
              <c:strCache>
                <c:ptCount val="1"/>
                <c:pt idx="0">
                  <c:v>oem_fom_labor</c:v>
                </c:pt>
              </c:strCache>
            </c:strRef>
          </c:tx>
          <c:cat>
            <c:strRef>
              <c:f>Sheet1!$E$34:$J$34</c:f>
              <c:strCach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strCache>
            </c:strRef>
          </c:cat>
          <c:val>
            <c:numRef>
              <c:f>Sheet1!$E$37:$J$37</c:f>
              <c:numCache>
                <c:formatCode>#,000%</c:formatCode>
                <c:ptCount val="6"/>
                <c:pt idx="0">
                  <c:v>4.8482666350034578E-2</c:v>
                </c:pt>
                <c:pt idx="1">
                  <c:v>2.1738865360978434E-2</c:v>
                </c:pt>
                <c:pt idx="2">
                  <c:v>4.7134112417031556E-3</c:v>
                </c:pt>
                <c:pt idx="3">
                  <c:v>3.7077920222753423E-5</c:v>
                </c:pt>
                <c:pt idx="4">
                  <c:v>8.3825236007695233E-6</c:v>
                </c:pt>
                <c:pt idx="5">
                  <c:v>7.6515995999933404E-7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Sheet1!$D$38</c:f>
              <c:strCache>
                <c:ptCount val="1"/>
                <c:pt idx="0">
                  <c:v>oem_fom_social_contribution</c:v>
                </c:pt>
              </c:strCache>
            </c:strRef>
          </c:tx>
          <c:cat>
            <c:strRef>
              <c:f>Sheet1!$E$34:$J$34</c:f>
              <c:strCach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strCache>
            </c:strRef>
          </c:cat>
          <c:val>
            <c:numRef>
              <c:f>Sheet1!$E$38:$J$38</c:f>
              <c:numCache>
                <c:formatCode>#,000%</c:formatCode>
                <c:ptCount val="6"/>
                <c:pt idx="0">
                  <c:v>4.8482666350034578E-2</c:v>
                </c:pt>
                <c:pt idx="1">
                  <c:v>2.1738865360978434E-2</c:v>
                </c:pt>
                <c:pt idx="2">
                  <c:v>4.7134112417031556E-3</c:v>
                </c:pt>
                <c:pt idx="3">
                  <c:v>3.7077920222753423E-5</c:v>
                </c:pt>
                <c:pt idx="4">
                  <c:v>8.3825236007695233E-6</c:v>
                </c:pt>
                <c:pt idx="5">
                  <c:v>7.6515995999933404E-7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Sheet1!$D$39</c:f>
              <c:strCache>
                <c:ptCount val="1"/>
                <c:pt idx="0">
                  <c:v>oem_fom_equipments</c:v>
                </c:pt>
              </c:strCache>
            </c:strRef>
          </c:tx>
          <c:cat>
            <c:strRef>
              <c:f>Sheet1!$E$34:$J$34</c:f>
              <c:strCach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strCache>
            </c:strRef>
          </c:cat>
          <c:val>
            <c:numRef>
              <c:f>Sheet1!$E$39:$J$39</c:f>
              <c:numCache>
                <c:formatCode>#,000%</c:formatCode>
                <c:ptCount val="6"/>
                <c:pt idx="0">
                  <c:v>0.22295556927240795</c:v>
                </c:pt>
                <c:pt idx="1">
                  <c:v>8.8218822045691592E-2</c:v>
                </c:pt>
                <c:pt idx="2">
                  <c:v>2.8304893534453522E-5</c:v>
                </c:pt>
                <c:pt idx="3">
                  <c:v>6.1696938911364735E-6</c:v>
                </c:pt>
                <c:pt idx="4">
                  <c:v>4.1621462876016973E-9</c:v>
                </c:pt>
                <c:pt idx="5">
                  <c:v>2.086518013080694E-8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Sheet1!$D$40</c:f>
              <c:strCache>
                <c:ptCount val="1"/>
                <c:pt idx="0">
                  <c:v>thermodynamic_efficiency</c:v>
                </c:pt>
              </c:strCache>
            </c:strRef>
          </c:tx>
          <c:cat>
            <c:strRef>
              <c:f>Sheet1!$E$34:$J$34</c:f>
              <c:strCach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strCache>
            </c:strRef>
          </c:cat>
          <c:val>
            <c:numRef>
              <c:f>Sheet1!$E$40:$J$40</c:f>
              <c:numCache>
                <c:formatCode>#,000%</c:formatCode>
                <c:ptCount val="6"/>
                <c:pt idx="0">
                  <c:v>0.21272822302859878</c:v>
                </c:pt>
                <c:pt idx="1">
                  <c:v>7.6260221074097606E-2</c:v>
                </c:pt>
                <c:pt idx="2">
                  <c:v>1.0136567640935477E-2</c:v>
                </c:pt>
                <c:pt idx="3">
                  <c:v>1.8089460898493268E-4</c:v>
                </c:pt>
                <c:pt idx="4">
                  <c:v>1.8352915736294668E-5</c:v>
                </c:pt>
                <c:pt idx="5">
                  <c:v>3.1958554248108691E-7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Sheet1!$D$41</c:f>
              <c:strCache>
                <c:ptCount val="1"/>
                <c:pt idx="0">
                  <c:v>overnight_costs</c:v>
                </c:pt>
              </c:strCache>
            </c:strRef>
          </c:tx>
          <c:cat>
            <c:strRef>
              <c:f>Sheet1!$E$34:$J$34</c:f>
              <c:strCach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strCache>
            </c:strRef>
          </c:cat>
          <c:val>
            <c:numRef>
              <c:f>Sheet1!$E$41:$J$41</c:f>
              <c:numCache>
                <c:formatCode>#,000%</c:formatCode>
                <c:ptCount val="6"/>
                <c:pt idx="0">
                  <c:v>0.77015194758939376</c:v>
                </c:pt>
                <c:pt idx="1">
                  <c:v>0.58300996598532462</c:v>
                </c:pt>
                <c:pt idx="2">
                  <c:v>0.19584761298594797</c:v>
                </c:pt>
                <c:pt idx="3">
                  <c:v>1.8337155027366478E-3</c:v>
                </c:pt>
                <c:pt idx="4">
                  <c:v>4.1845428962675115E-4</c:v>
                </c:pt>
                <c:pt idx="5">
                  <c:v>3.1577348671235794E-6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1759616"/>
        <c:axId val="161761152"/>
      </c:lineChart>
      <c:catAx>
        <c:axId val="161759616"/>
        <c:scaling>
          <c:orientation val="minMax"/>
        </c:scaling>
        <c:delete val="0"/>
        <c:axPos val="b"/>
        <c:majorTickMark val="out"/>
        <c:minorTickMark val="none"/>
        <c:tickLblPos val="nextTo"/>
        <c:crossAx val="161761152"/>
        <c:crosses val="autoZero"/>
        <c:auto val="1"/>
        <c:lblAlgn val="ctr"/>
        <c:lblOffset val="100"/>
        <c:noMultiLvlLbl val="0"/>
      </c:catAx>
      <c:valAx>
        <c:axId val="161761152"/>
        <c:scaling>
          <c:orientation val="minMax"/>
        </c:scaling>
        <c:delete val="0"/>
        <c:axPos val="l"/>
        <c:numFmt formatCode="#,000%" sourceLinked="1"/>
        <c:majorTickMark val="out"/>
        <c:minorTickMark val="none"/>
        <c:tickLblPos val="nextTo"/>
        <c:crossAx val="1617596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1810606060606059"/>
          <c:y val="8.1030092592592598E-2"/>
          <c:w val="0.45"/>
          <c:h val="0.5462729658792651"/>
        </c:manualLayout>
      </c:layout>
      <c:overlay val="1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view3D>
      <c:rotX val="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2"/>
          <c:order val="0"/>
          <c:tx>
            <c:strRef>
              <c:f>graficos!$S$81</c:f>
              <c:strCache>
                <c:ptCount val="1"/>
                <c:pt idx="0">
                  <c:v>Electricity Bottom-up model</c:v>
                </c:pt>
              </c:strCache>
            </c:strRef>
          </c:tx>
          <c:spPr>
            <a:solidFill>
              <a:schemeClr val="accent4">
                <a:lumMod val="50000"/>
                <a:lumOff val="50000"/>
              </a:schemeClr>
            </a:solidFill>
          </c:spPr>
          <c:invertIfNegative val="0"/>
          <c:cat>
            <c:strRef>
              <c:f>graficos!$T$80:$AC$80</c:f>
              <c:strCache>
                <c:ptCount val="10"/>
                <c:pt idx="0">
                  <c:v>Nuc</c:v>
                </c:pt>
                <c:pt idx="1">
                  <c:v>Ncoal</c:v>
                </c:pt>
                <c:pt idx="2">
                  <c:v>Icoal</c:v>
                </c:pt>
                <c:pt idx="3">
                  <c:v>CCGT</c:v>
                </c:pt>
                <c:pt idx="4">
                  <c:v>F-G</c:v>
                </c:pt>
                <c:pt idx="5">
                  <c:v>Hyd</c:v>
                </c:pt>
                <c:pt idx="6">
                  <c:v>Wind</c:v>
                </c:pt>
                <c:pt idx="7">
                  <c:v>ORSR</c:v>
                </c:pt>
                <c:pt idx="8">
                  <c:v>NRSR</c:v>
                </c:pt>
                <c:pt idx="9">
                  <c:v>Pump</c:v>
                </c:pt>
              </c:strCache>
            </c:strRef>
          </c:cat>
          <c:val>
            <c:numRef>
              <c:f>graficos!$T$81:$AC$81</c:f>
              <c:numCache>
                <c:formatCode>#,000%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-5.6710069929147263E-3</c:v>
                </c:pt>
                <c:pt idx="4">
                  <c:v>-0.33330714125218314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-0.21958016852025075</c:v>
                </c:pt>
                <c:pt idx="9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1850112"/>
        <c:axId val="161851648"/>
        <c:axId val="0"/>
      </c:bar3DChart>
      <c:catAx>
        <c:axId val="161850112"/>
        <c:scaling>
          <c:orientation val="minMax"/>
        </c:scaling>
        <c:delete val="0"/>
        <c:axPos val="b"/>
        <c:majorTickMark val="out"/>
        <c:minorTickMark val="none"/>
        <c:tickLblPos val="nextTo"/>
        <c:crossAx val="161851648"/>
        <c:crosses val="autoZero"/>
        <c:auto val="1"/>
        <c:lblAlgn val="ctr"/>
        <c:lblOffset val="100"/>
        <c:noMultiLvlLbl val="0"/>
      </c:catAx>
      <c:valAx>
        <c:axId val="161851648"/>
        <c:scaling>
          <c:orientation val="minMax"/>
        </c:scaling>
        <c:delete val="0"/>
        <c:axPos val="l"/>
        <c:majorGridlines/>
        <c:numFmt formatCode="#,000%" sourceLinked="1"/>
        <c:majorTickMark val="out"/>
        <c:minorTickMark val="none"/>
        <c:tickLblPos val="nextTo"/>
        <c:crossAx val="1618501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0"/>
    <c:view3D>
      <c:rotX val="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5015909090909091E-2"/>
          <c:y val="0.26526851851851851"/>
          <c:w val="0.6474073232323232"/>
          <c:h val="0.70189398148148152"/>
        </c:manualLayout>
      </c:layout>
      <c:bar3DChart>
        <c:barDir val="col"/>
        <c:grouping val="clustered"/>
        <c:varyColors val="0"/>
        <c:ser>
          <c:idx val="2"/>
          <c:order val="0"/>
          <c:tx>
            <c:strRef>
              <c:f>graficos!$S$88</c:f>
              <c:strCache>
                <c:ptCount val="1"/>
                <c:pt idx="0">
                  <c:v>CGE Top-down model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cat>
            <c:strRef>
              <c:f>graficos!$T$86:$AC$86</c:f>
              <c:strCache>
                <c:ptCount val="10"/>
                <c:pt idx="0">
                  <c:v>Nuc</c:v>
                </c:pt>
                <c:pt idx="1">
                  <c:v>Ncoal</c:v>
                </c:pt>
                <c:pt idx="2">
                  <c:v>Icoal</c:v>
                </c:pt>
                <c:pt idx="3">
                  <c:v>CCGT</c:v>
                </c:pt>
                <c:pt idx="4">
                  <c:v>F-G</c:v>
                </c:pt>
                <c:pt idx="5">
                  <c:v>Hyd</c:v>
                </c:pt>
                <c:pt idx="6">
                  <c:v>Wind</c:v>
                </c:pt>
                <c:pt idx="7">
                  <c:v>ORSR</c:v>
                </c:pt>
                <c:pt idx="8">
                  <c:v>NRSR</c:v>
                </c:pt>
                <c:pt idx="9">
                  <c:v>Pump</c:v>
                </c:pt>
              </c:strCache>
            </c:strRef>
          </c:cat>
          <c:val>
            <c:numRef>
              <c:f>graficos!$T$88:$AC$88</c:f>
              <c:numCache>
                <c:formatCode>#,000%</c:formatCode>
                <c:ptCount val="10"/>
                <c:pt idx="0">
                  <c:v>-6.0731216769837684E-3</c:v>
                </c:pt>
                <c:pt idx="1">
                  <c:v>-6.0731216769837684E-3</c:v>
                </c:pt>
                <c:pt idx="2">
                  <c:v>-6.0731216769837684E-3</c:v>
                </c:pt>
                <c:pt idx="3">
                  <c:v>-6.0731216769837684E-3</c:v>
                </c:pt>
                <c:pt idx="4">
                  <c:v>-6.0731216769837684E-3</c:v>
                </c:pt>
                <c:pt idx="5">
                  <c:v>-6.0731216769837684E-3</c:v>
                </c:pt>
                <c:pt idx="6">
                  <c:v>-6.0731216769837684E-3</c:v>
                </c:pt>
                <c:pt idx="7">
                  <c:v>-6.0731216769837684E-3</c:v>
                </c:pt>
                <c:pt idx="8">
                  <c:v>-6.0731216769837684E-3</c:v>
                </c:pt>
                <c:pt idx="9">
                  <c:v>-6.0731216769837684E-3</c:v>
                </c:pt>
              </c:numCache>
            </c:numRef>
          </c:val>
        </c:ser>
        <c:ser>
          <c:idx val="0"/>
          <c:order val="1"/>
          <c:tx>
            <c:strRef>
              <c:f>graficos!$S$89</c:f>
              <c:strCache>
                <c:ptCount val="1"/>
                <c:pt idx="0">
                  <c:v>CGE electricity extended model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cat>
            <c:strRef>
              <c:f>graficos!$T$86:$AC$86</c:f>
              <c:strCache>
                <c:ptCount val="10"/>
                <c:pt idx="0">
                  <c:v>Nuc</c:v>
                </c:pt>
                <c:pt idx="1">
                  <c:v>Ncoal</c:v>
                </c:pt>
                <c:pt idx="2">
                  <c:v>Icoal</c:v>
                </c:pt>
                <c:pt idx="3">
                  <c:v>CCGT</c:v>
                </c:pt>
                <c:pt idx="4">
                  <c:v>F-G</c:v>
                </c:pt>
                <c:pt idx="5">
                  <c:v>Hyd</c:v>
                </c:pt>
                <c:pt idx="6">
                  <c:v>Wind</c:v>
                </c:pt>
                <c:pt idx="7">
                  <c:v>ORSR</c:v>
                </c:pt>
                <c:pt idx="8">
                  <c:v>NRSR</c:v>
                </c:pt>
                <c:pt idx="9">
                  <c:v>Pump</c:v>
                </c:pt>
              </c:strCache>
            </c:strRef>
          </c:cat>
          <c:val>
            <c:numRef>
              <c:f>graficos!$T$89:$AC$89</c:f>
              <c:numCache>
                <c:formatCode>#,000%</c:formatCode>
                <c:ptCount val="10"/>
                <c:pt idx="0">
                  <c:v>-6.4148920311137003E-3</c:v>
                </c:pt>
                <c:pt idx="1">
                  <c:v>-5.318122096664644E-3</c:v>
                </c:pt>
                <c:pt idx="2">
                  <c:v>-5.3806348306258992E-3</c:v>
                </c:pt>
                <c:pt idx="3">
                  <c:v>-7.8884320047261959E-3</c:v>
                </c:pt>
                <c:pt idx="4">
                  <c:v>-8.972768817464543E-3</c:v>
                </c:pt>
                <c:pt idx="5">
                  <c:v>-7.6842264789541608E-3</c:v>
                </c:pt>
                <c:pt idx="6">
                  <c:v>-7.3963421051132638E-3</c:v>
                </c:pt>
                <c:pt idx="7">
                  <c:v>-7.3681886653459774E-3</c:v>
                </c:pt>
                <c:pt idx="8">
                  <c:v>-9.7932480086763227E-3</c:v>
                </c:pt>
                <c:pt idx="9">
                  <c:v>-7.2680706182989829E-3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2270208"/>
        <c:axId val="162276096"/>
        <c:axId val="0"/>
      </c:bar3DChart>
      <c:catAx>
        <c:axId val="162270208"/>
        <c:scaling>
          <c:orientation val="minMax"/>
        </c:scaling>
        <c:delete val="0"/>
        <c:axPos val="b"/>
        <c:majorTickMark val="out"/>
        <c:minorTickMark val="none"/>
        <c:tickLblPos val="nextTo"/>
        <c:crossAx val="162276096"/>
        <c:crosses val="autoZero"/>
        <c:auto val="1"/>
        <c:lblAlgn val="ctr"/>
        <c:lblOffset val="100"/>
        <c:noMultiLvlLbl val="0"/>
      </c:catAx>
      <c:valAx>
        <c:axId val="162276096"/>
        <c:scaling>
          <c:orientation val="minMax"/>
        </c:scaling>
        <c:delete val="0"/>
        <c:axPos val="l"/>
        <c:majorGridlines/>
        <c:numFmt formatCode="#,000%" sourceLinked="1"/>
        <c:majorTickMark val="out"/>
        <c:minorTickMark val="none"/>
        <c:tickLblPos val="nextTo"/>
        <c:crossAx val="162270208"/>
        <c:crosses val="autoZero"/>
        <c:crossBetween val="between"/>
      </c:valAx>
    </c:plotArea>
    <c:legend>
      <c:legendPos val="tr"/>
      <c:layout>
        <c:manualLayout>
          <c:xMode val="edge"/>
          <c:yMode val="edge"/>
          <c:x val="0.74006212121212123"/>
          <c:y val="3.5277777777777776E-2"/>
          <c:w val="0.25031666666666669"/>
          <c:h val="0.84735185185185191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2D10CE3-EE29-4E8F-91CA-869F2ADB1A62}" type="datetimeFigureOut">
              <a:rPr lang="es-ES"/>
              <a:pPr>
                <a:defRPr/>
              </a:pPr>
              <a:t>16/03/2012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1F4B71A-585C-45F7-A22A-A1855DC4833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20289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8" tIns="47781" rIns="95558" bIns="47781" numCol="1" anchor="t" anchorCtr="0" compatLnSpc="1">
            <a:prstTxWarp prst="textNoShape">
              <a:avLst/>
            </a:prstTxWarp>
          </a:bodyPr>
          <a:lstStyle>
            <a:lvl1pPr algn="l" defTabSz="955705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8" tIns="47781" rIns="95558" bIns="47781" numCol="1" anchor="t" anchorCtr="0" compatLnSpc="1">
            <a:prstTxWarp prst="textNoShape">
              <a:avLst/>
            </a:prstTxWarp>
          </a:bodyPr>
          <a:lstStyle>
            <a:lvl1pPr algn="r" defTabSz="955705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62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8" tIns="47781" rIns="95558" bIns="477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8" tIns="47781" rIns="95558" bIns="47781" numCol="1" anchor="b" anchorCtr="0" compatLnSpc="1">
            <a:prstTxWarp prst="textNoShape">
              <a:avLst/>
            </a:prstTxWarp>
          </a:bodyPr>
          <a:lstStyle>
            <a:lvl1pPr algn="l" defTabSz="955705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8" tIns="47781" rIns="95558" bIns="47781" numCol="1" anchor="b" anchorCtr="0" compatLnSpc="1">
            <a:prstTxWarp prst="textNoShape">
              <a:avLst/>
            </a:prstTxWarp>
          </a:bodyPr>
          <a:lstStyle>
            <a:lvl1pPr algn="r" defTabSz="955705">
              <a:defRPr sz="1300">
                <a:latin typeface="Arial" charset="0"/>
              </a:defRPr>
            </a:lvl1pPr>
          </a:lstStyle>
          <a:p>
            <a:pPr>
              <a:defRPr/>
            </a:pPr>
            <a:fld id="{7006C2BB-6E39-4EA7-A688-0D9C33D0ACF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00667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4088" eaLnBrk="0" hangingPunct="0">
              <a:defRPr>
                <a:solidFill>
                  <a:schemeClr val="tx1"/>
                </a:solidFill>
                <a:latin typeface="Optima" pitchFamily="2" charset="0"/>
              </a:defRPr>
            </a:lvl1pPr>
            <a:lvl2pPr marL="742950" indent="-285750" defTabSz="954088" eaLnBrk="0" hangingPunct="0">
              <a:defRPr>
                <a:solidFill>
                  <a:schemeClr val="tx1"/>
                </a:solidFill>
                <a:latin typeface="Optima" pitchFamily="2" charset="0"/>
              </a:defRPr>
            </a:lvl2pPr>
            <a:lvl3pPr marL="1143000" indent="-228600" defTabSz="954088" eaLnBrk="0" hangingPunct="0">
              <a:defRPr>
                <a:solidFill>
                  <a:schemeClr val="tx1"/>
                </a:solidFill>
                <a:latin typeface="Optima" pitchFamily="2" charset="0"/>
              </a:defRPr>
            </a:lvl3pPr>
            <a:lvl4pPr marL="1600200" indent="-228600" defTabSz="954088" eaLnBrk="0" hangingPunct="0">
              <a:defRPr>
                <a:solidFill>
                  <a:schemeClr val="tx1"/>
                </a:solidFill>
                <a:latin typeface="Optima" pitchFamily="2" charset="0"/>
              </a:defRPr>
            </a:lvl4pPr>
            <a:lvl5pPr marL="2057400" indent="-228600" defTabSz="954088" eaLnBrk="0" hangingPunct="0">
              <a:defRPr>
                <a:solidFill>
                  <a:schemeClr val="tx1"/>
                </a:solidFill>
                <a:latin typeface="Optima" pitchFamily="2" charset="0"/>
              </a:defRPr>
            </a:lvl5pPr>
            <a:lvl6pPr marL="25146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6pPr>
            <a:lvl7pPr marL="29718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7pPr>
            <a:lvl8pPr marL="34290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8pPr>
            <a:lvl9pPr marL="38862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9pPr>
          </a:lstStyle>
          <a:p>
            <a:pPr eaLnBrk="1" hangingPunct="1"/>
            <a:fld id="{633F8D6E-6CFA-4C10-8EE2-CDC3C050E8B5}" type="slidenum">
              <a:rPr lang="es-ES" smtClean="0">
                <a:latin typeface="Arial" charset="0"/>
              </a:rPr>
              <a:pPr eaLnBrk="1" hangingPunct="1"/>
              <a:t>1</a:t>
            </a:fld>
            <a:endParaRPr lang="es-ES" smtClean="0">
              <a:latin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1363"/>
            <a:ext cx="4968875" cy="3725862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70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_tradnl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4088"/>
            <a:fld id="{49224250-70D7-465F-89C0-F4A7C36A978D}" type="slidenum">
              <a:rPr lang="es-ES" smtClean="0">
                <a:latin typeface="Arial" pitchFamily="34" charset="0"/>
              </a:rPr>
              <a:pPr defTabSz="954088"/>
              <a:t>10</a:t>
            </a:fld>
            <a:endParaRPr lang="es-ES" smtClean="0">
              <a:latin typeface="Arial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59350" cy="37211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4088"/>
            <a:fld id="{49224250-70D7-465F-89C0-F4A7C36A978D}" type="slidenum">
              <a:rPr lang="es-ES" smtClean="0">
                <a:latin typeface="Arial" pitchFamily="34" charset="0"/>
              </a:rPr>
              <a:pPr defTabSz="954088"/>
              <a:t>11</a:t>
            </a:fld>
            <a:endParaRPr lang="es-ES" smtClean="0">
              <a:latin typeface="Arial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59350" cy="37211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aseline="0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4088"/>
            <a:fld id="{49224250-70D7-465F-89C0-F4A7C36A978D}" type="slidenum">
              <a:rPr lang="es-ES" smtClean="0">
                <a:latin typeface="Arial" pitchFamily="34" charset="0"/>
              </a:rPr>
              <a:pPr defTabSz="954088"/>
              <a:t>12</a:t>
            </a:fld>
            <a:endParaRPr lang="es-ES" smtClean="0">
              <a:latin typeface="Arial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59350" cy="37211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843D39-160A-444C-8321-0BA50B774F3F}" type="slidenum">
              <a:rPr lang="es-ES" smtClean="0"/>
              <a:pPr>
                <a:defRPr/>
              </a:pPr>
              <a:t>13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4088" eaLnBrk="0" hangingPunct="0">
              <a:defRPr>
                <a:solidFill>
                  <a:schemeClr val="tx1"/>
                </a:solidFill>
                <a:latin typeface="Optima" pitchFamily="2" charset="0"/>
              </a:defRPr>
            </a:lvl1pPr>
            <a:lvl2pPr marL="742950" indent="-285750" defTabSz="954088" eaLnBrk="0" hangingPunct="0">
              <a:defRPr>
                <a:solidFill>
                  <a:schemeClr val="tx1"/>
                </a:solidFill>
                <a:latin typeface="Optima" pitchFamily="2" charset="0"/>
              </a:defRPr>
            </a:lvl2pPr>
            <a:lvl3pPr marL="1143000" indent="-228600" defTabSz="954088" eaLnBrk="0" hangingPunct="0">
              <a:defRPr>
                <a:solidFill>
                  <a:schemeClr val="tx1"/>
                </a:solidFill>
                <a:latin typeface="Optima" pitchFamily="2" charset="0"/>
              </a:defRPr>
            </a:lvl3pPr>
            <a:lvl4pPr marL="1600200" indent="-228600" defTabSz="954088" eaLnBrk="0" hangingPunct="0">
              <a:defRPr>
                <a:solidFill>
                  <a:schemeClr val="tx1"/>
                </a:solidFill>
                <a:latin typeface="Optima" pitchFamily="2" charset="0"/>
              </a:defRPr>
            </a:lvl4pPr>
            <a:lvl5pPr marL="2057400" indent="-228600" defTabSz="954088" eaLnBrk="0" hangingPunct="0">
              <a:defRPr>
                <a:solidFill>
                  <a:schemeClr val="tx1"/>
                </a:solidFill>
                <a:latin typeface="Optima" pitchFamily="2" charset="0"/>
              </a:defRPr>
            </a:lvl5pPr>
            <a:lvl6pPr marL="25146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6pPr>
            <a:lvl7pPr marL="29718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7pPr>
            <a:lvl8pPr marL="34290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8pPr>
            <a:lvl9pPr marL="38862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9pPr>
          </a:lstStyle>
          <a:p>
            <a:pPr eaLnBrk="1" hangingPunct="1"/>
            <a:fld id="{C425AE4D-A021-47A1-8D20-F69C593C3639}" type="slidenum">
              <a:rPr lang="es-ES" smtClean="0">
                <a:latin typeface="Arial" charset="0"/>
              </a:rPr>
              <a:pPr eaLnBrk="1" hangingPunct="1"/>
              <a:t>2</a:t>
            </a:fld>
            <a:endParaRPr lang="es-ES" smtClean="0">
              <a:latin typeface="Arial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62525" cy="3721100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_tradnl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4088"/>
            <a:fld id="{49224250-70D7-465F-89C0-F4A7C36A978D}" type="slidenum">
              <a:rPr lang="es-ES" smtClean="0">
                <a:latin typeface="Arial" pitchFamily="34" charset="0"/>
              </a:rPr>
              <a:pPr defTabSz="954088"/>
              <a:t>3</a:t>
            </a:fld>
            <a:endParaRPr lang="es-ES" smtClean="0">
              <a:latin typeface="Arial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59350" cy="37211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baseline="0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4088"/>
            <a:fld id="{49224250-70D7-465F-89C0-F4A7C36A978D}" type="slidenum">
              <a:rPr lang="es-ES" smtClean="0">
                <a:latin typeface="Arial" pitchFamily="34" charset="0"/>
              </a:rPr>
              <a:pPr defTabSz="954088"/>
              <a:t>4</a:t>
            </a:fld>
            <a:endParaRPr lang="es-ES" smtClean="0">
              <a:latin typeface="Arial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59350" cy="37211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baseline="0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4088"/>
            <a:fld id="{49224250-70D7-465F-89C0-F4A7C36A978D}" type="slidenum">
              <a:rPr lang="es-ES" smtClean="0">
                <a:latin typeface="Arial" pitchFamily="34" charset="0"/>
              </a:rPr>
              <a:pPr defTabSz="954088"/>
              <a:t>5</a:t>
            </a:fld>
            <a:endParaRPr lang="es-ES" smtClean="0">
              <a:latin typeface="Arial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59350" cy="37211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lvl="4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s-ES" sz="1600" baseline="0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4088"/>
            <a:fld id="{49224250-70D7-465F-89C0-F4A7C36A978D}" type="slidenum">
              <a:rPr lang="es-ES" smtClean="0">
                <a:latin typeface="Arial" pitchFamily="34" charset="0"/>
              </a:rPr>
              <a:pPr defTabSz="954088"/>
              <a:t>6</a:t>
            </a:fld>
            <a:endParaRPr lang="es-ES" smtClean="0">
              <a:latin typeface="Arial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59350" cy="37211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4088"/>
            <a:fld id="{49224250-70D7-465F-89C0-F4A7C36A978D}" type="slidenum">
              <a:rPr lang="es-ES" smtClean="0">
                <a:latin typeface="Arial" pitchFamily="34" charset="0"/>
              </a:rPr>
              <a:pPr defTabSz="954088"/>
              <a:t>7</a:t>
            </a:fld>
            <a:endParaRPr lang="es-ES" smtClean="0">
              <a:latin typeface="Arial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59350" cy="37211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4088"/>
            <a:fld id="{49224250-70D7-465F-89C0-F4A7C36A978D}" type="slidenum">
              <a:rPr lang="es-ES" smtClean="0">
                <a:latin typeface="Arial" pitchFamily="34" charset="0"/>
              </a:rPr>
              <a:pPr defTabSz="954088"/>
              <a:t>8</a:t>
            </a:fld>
            <a:endParaRPr lang="es-ES" smtClean="0">
              <a:latin typeface="Arial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59350" cy="37211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4088"/>
            <a:fld id="{49224250-70D7-465F-89C0-F4A7C36A978D}" type="slidenum">
              <a:rPr lang="es-ES" smtClean="0">
                <a:latin typeface="Arial" pitchFamily="34" charset="0"/>
              </a:rPr>
              <a:pPr defTabSz="954088"/>
              <a:t>9</a:t>
            </a:fld>
            <a:endParaRPr lang="es-ES" smtClean="0">
              <a:latin typeface="Arial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59350" cy="37211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s-ES_tradnl" dirty="0" smtClean="0">
                <a:latin typeface="Arial" pitchFamily="34" charset="0"/>
              </a:rPr>
              <a:t> </a:t>
            </a:r>
            <a:endParaRPr lang="es-ES_tradnl" baseline="0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8 Imagen" descr="Portada pres. Power Poin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714750" y="5956300"/>
            <a:ext cx="5286375" cy="90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Optima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20000"/>
              </a:spcBef>
              <a:buSzPct val="80000"/>
              <a:defRPr/>
            </a:pPr>
            <a:r>
              <a:rPr lang="es-ES" sz="1400" smtClean="0">
                <a:latin typeface="Calibri" pitchFamily="34" charset="0"/>
              </a:rPr>
              <a:t>Wednesday, November 16</a:t>
            </a:r>
            <a:r>
              <a:rPr lang="en-US" sz="1400" smtClean="0">
                <a:latin typeface="Calibri" pitchFamily="34" charset="0"/>
              </a:rPr>
              <a:t>, 2011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14744" y="3429000"/>
            <a:ext cx="5286412" cy="1601787"/>
          </a:xfrm>
          <a:noFill/>
          <a:ln w="12700"/>
        </p:spPr>
        <p:txBody>
          <a:bodyPr lIns="90487" tIns="44450" rIns="90487" bIns="44450" anchor="ctr" anchorCtr="1"/>
          <a:lstStyle>
            <a:lvl1pPr algn="ctr">
              <a:defRPr sz="2400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14744" y="5027614"/>
            <a:ext cx="5286412" cy="901716"/>
          </a:xfrm>
        </p:spPr>
        <p:txBody>
          <a:bodyPr wrap="none" anchor="ctr" anchorCtr="1"/>
          <a:lstStyle>
            <a:lvl1pPr marL="0" marR="0" indent="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Tx/>
              <a:buNone/>
              <a:tabLst/>
              <a:defRPr sz="1800" baseline="0"/>
            </a:lvl1pPr>
          </a:lstStyle>
          <a:p>
            <a:r>
              <a:rPr lang="es-ES" dirty="0" smtClean="0"/>
              <a:t>Haga clic para modificar el estilo de subtítulo del patrón</a:t>
            </a:r>
            <a:endParaRPr lang="es-ES_tradnl" dirty="0" smtClean="0"/>
          </a:p>
        </p:txBody>
      </p:sp>
    </p:spTree>
    <p:extLst>
      <p:ext uri="{BB962C8B-B14F-4D97-AF65-F5344CB8AC3E}">
        <p14:creationId xmlns:p14="http://schemas.microsoft.com/office/powerpoint/2010/main" val="2916427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de se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820738" y="2420938"/>
            <a:ext cx="0" cy="914400"/>
          </a:xfrm>
          <a:prstGeom prst="line">
            <a:avLst/>
          </a:prstGeom>
          <a:noFill/>
          <a:ln w="9525">
            <a:solidFill>
              <a:srgbClr val="CC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11"/>
          <p:cNvSpPr>
            <a:spLocks noChangeShapeType="1"/>
          </p:cNvSpPr>
          <p:nvPr/>
        </p:nvSpPr>
        <p:spPr bwMode="auto">
          <a:xfrm flipH="1">
            <a:off x="582613" y="3186113"/>
            <a:ext cx="493712" cy="0"/>
          </a:xfrm>
          <a:prstGeom prst="line">
            <a:avLst/>
          </a:prstGeom>
          <a:noFill/>
          <a:ln w="9525">
            <a:solidFill>
              <a:srgbClr val="CC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12"/>
          <p:cNvSpPr>
            <a:spLocks noChangeShapeType="1"/>
          </p:cNvSpPr>
          <p:nvPr/>
        </p:nvSpPr>
        <p:spPr bwMode="auto">
          <a:xfrm flipV="1">
            <a:off x="850900" y="1433513"/>
            <a:ext cx="0" cy="304800"/>
          </a:xfrm>
          <a:prstGeom prst="line">
            <a:avLst/>
          </a:prstGeom>
          <a:noFill/>
          <a:ln w="9525">
            <a:solidFill>
              <a:srgbClr val="CC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13"/>
          <p:cNvSpPr>
            <a:spLocks noChangeShapeType="1"/>
          </p:cNvSpPr>
          <p:nvPr/>
        </p:nvSpPr>
        <p:spPr bwMode="auto">
          <a:xfrm flipH="1" flipV="1">
            <a:off x="754063" y="1557338"/>
            <a:ext cx="352425" cy="0"/>
          </a:xfrm>
          <a:prstGeom prst="line">
            <a:avLst/>
          </a:prstGeom>
          <a:noFill/>
          <a:ln w="9525">
            <a:solidFill>
              <a:srgbClr val="CC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14"/>
          <p:cNvSpPr>
            <a:spLocks noChangeShapeType="1"/>
          </p:cNvSpPr>
          <p:nvPr/>
        </p:nvSpPr>
        <p:spPr bwMode="auto">
          <a:xfrm>
            <a:off x="2516188" y="1268413"/>
            <a:ext cx="0" cy="914400"/>
          </a:xfrm>
          <a:prstGeom prst="line">
            <a:avLst/>
          </a:prstGeom>
          <a:noFill/>
          <a:ln w="9525">
            <a:solidFill>
              <a:srgbClr val="CC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 flipH="1">
            <a:off x="2163763" y="1544638"/>
            <a:ext cx="493712" cy="0"/>
          </a:xfrm>
          <a:prstGeom prst="line">
            <a:avLst/>
          </a:prstGeom>
          <a:noFill/>
          <a:ln w="9525">
            <a:solidFill>
              <a:srgbClr val="CC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 flipV="1">
            <a:off x="877888" y="5211763"/>
            <a:ext cx="0" cy="304800"/>
          </a:xfrm>
          <a:prstGeom prst="line">
            <a:avLst/>
          </a:prstGeom>
          <a:noFill/>
          <a:ln w="9525">
            <a:solidFill>
              <a:srgbClr val="CC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17"/>
          <p:cNvSpPr>
            <a:spLocks noChangeShapeType="1"/>
          </p:cNvSpPr>
          <p:nvPr/>
        </p:nvSpPr>
        <p:spPr bwMode="auto">
          <a:xfrm flipH="1" flipV="1">
            <a:off x="781050" y="5335588"/>
            <a:ext cx="352425" cy="0"/>
          </a:xfrm>
          <a:prstGeom prst="line">
            <a:avLst/>
          </a:prstGeom>
          <a:noFill/>
          <a:ln w="9525">
            <a:solidFill>
              <a:srgbClr val="CC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18"/>
          <p:cNvSpPr>
            <a:spLocks noChangeShapeType="1"/>
          </p:cNvSpPr>
          <p:nvPr/>
        </p:nvSpPr>
        <p:spPr bwMode="auto">
          <a:xfrm>
            <a:off x="7697788" y="3732213"/>
            <a:ext cx="0" cy="914400"/>
          </a:xfrm>
          <a:prstGeom prst="line">
            <a:avLst/>
          </a:prstGeom>
          <a:noFill/>
          <a:ln w="9525">
            <a:solidFill>
              <a:srgbClr val="CC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19"/>
          <p:cNvSpPr>
            <a:spLocks noChangeShapeType="1"/>
          </p:cNvSpPr>
          <p:nvPr/>
        </p:nvSpPr>
        <p:spPr bwMode="auto">
          <a:xfrm flipH="1">
            <a:off x="7345363" y="4008438"/>
            <a:ext cx="493712" cy="0"/>
          </a:xfrm>
          <a:prstGeom prst="line">
            <a:avLst/>
          </a:prstGeom>
          <a:noFill/>
          <a:ln w="9525">
            <a:solidFill>
              <a:srgbClr val="CC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26 Rectángulo"/>
          <p:cNvSpPr>
            <a:spLocks noChangeArrowheads="1"/>
          </p:cNvSpPr>
          <p:nvPr/>
        </p:nvSpPr>
        <p:spPr bwMode="auto">
          <a:xfrm>
            <a:off x="0" y="6389688"/>
            <a:ext cx="7143750" cy="468312"/>
          </a:xfrm>
          <a:prstGeom prst="rect">
            <a:avLst/>
          </a:prstGeom>
          <a:solidFill>
            <a:srgbClr val="EFAD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s-ES_tradnl"/>
          </a:p>
        </p:txBody>
      </p:sp>
      <p:pic>
        <p:nvPicPr>
          <p:cNvPr id="17" name="20 Imagen" descr="Comillas_colo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8388" y="6089650"/>
            <a:ext cx="1439862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7"/>
          <p:cNvSpPr>
            <a:spLocks noGrp="1" noChangeArrowheads="1"/>
          </p:cNvSpPr>
          <p:nvPr>
            <p:ph type="ctrTitle"/>
          </p:nvPr>
        </p:nvSpPr>
        <p:spPr>
          <a:xfrm>
            <a:off x="874835" y="1587501"/>
            <a:ext cx="1587011" cy="1552575"/>
          </a:xfrm>
          <a:solidFill>
            <a:schemeClr val="bg2"/>
          </a:solidFill>
          <a:ln w="9525"/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 smtClean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874835" y="4014788"/>
            <a:ext cx="6821365" cy="1314450"/>
          </a:xfrm>
          <a:noFill/>
        </p:spPr>
        <p:txBody>
          <a:bodyPr tIns="108000" bIns="108000" anchor="ctr"/>
          <a:lstStyle>
            <a:lvl1pPr marL="271463" indent="-271463" algn="ctr" eaLnBrk="1" hangingPunct="1">
              <a:buNone/>
              <a:defRPr sz="3600"/>
            </a:lvl1pPr>
          </a:lstStyle>
          <a:p>
            <a:r>
              <a:rPr lang="es-ES" smtClean="0"/>
              <a:t>Haga clic para modificar el estilo de subtítulo del patrón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824424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iapositiva d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26 Rectángulo"/>
          <p:cNvSpPr>
            <a:spLocks noChangeArrowheads="1"/>
          </p:cNvSpPr>
          <p:nvPr userDrawn="1"/>
        </p:nvSpPr>
        <p:spPr bwMode="auto">
          <a:xfrm>
            <a:off x="4211960" y="0"/>
            <a:ext cx="4920630" cy="332656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75312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de cier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Rectángulo"/>
          <p:cNvSpPr>
            <a:spLocks noChangeArrowheads="1"/>
          </p:cNvSpPr>
          <p:nvPr/>
        </p:nvSpPr>
        <p:spPr bwMode="auto">
          <a:xfrm>
            <a:off x="0" y="6389688"/>
            <a:ext cx="7143750" cy="468312"/>
          </a:xfrm>
          <a:prstGeom prst="rect">
            <a:avLst/>
          </a:prstGeom>
          <a:solidFill>
            <a:srgbClr val="EFAD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3" name="2 Rectángulo"/>
          <p:cNvSpPr>
            <a:spLocks noChangeAspect="1"/>
          </p:cNvSpPr>
          <p:nvPr/>
        </p:nvSpPr>
        <p:spPr>
          <a:xfrm>
            <a:off x="642938" y="5572125"/>
            <a:ext cx="6480175" cy="792163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endParaRPr lang="es-ES_tradnl" sz="100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>
              <a:defRPr/>
            </a:pPr>
            <a:r>
              <a:rPr lang="es-ES_tradnl" sz="9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Instituto de Investigación Tecnológica</a:t>
            </a:r>
          </a:p>
          <a:p>
            <a:pPr>
              <a:defRPr/>
            </a:pPr>
            <a:r>
              <a:rPr lang="es-ES_tradnl" sz="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C/ Santa Cruz de Marcenado, nº 26</a:t>
            </a:r>
          </a:p>
          <a:p>
            <a:pPr>
              <a:defRPr/>
            </a:pPr>
            <a:r>
              <a:rPr lang="es-ES_tradnl" sz="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28015 Madrid</a:t>
            </a:r>
          </a:p>
          <a:p>
            <a:pPr>
              <a:defRPr/>
            </a:pPr>
            <a:r>
              <a:rPr lang="es-ES_tradnl" sz="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Tel +34 91 542 28 00</a:t>
            </a:r>
          </a:p>
          <a:p>
            <a:pPr>
              <a:defRPr/>
            </a:pPr>
            <a:r>
              <a:rPr lang="es-ES_tradnl" sz="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Fax + 34 91 542 31 76</a:t>
            </a:r>
          </a:p>
          <a:p>
            <a:pPr>
              <a:defRPr/>
            </a:pPr>
            <a:r>
              <a:rPr lang="es-ES_tradnl" sz="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info@iit.upcomillas.es</a:t>
            </a:r>
          </a:p>
          <a:p>
            <a:pPr>
              <a:defRPr/>
            </a:pPr>
            <a:r>
              <a:rPr lang="es-ES_tradnl" sz="6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         </a:t>
            </a:r>
          </a:p>
          <a:p>
            <a:pPr>
              <a:defRPr/>
            </a:pPr>
            <a:r>
              <a:rPr lang="es-ES_tradnl" sz="1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www.upcomillas.es</a:t>
            </a:r>
            <a:endParaRPr lang="es-ES" sz="11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leon_port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0050" y="0"/>
            <a:ext cx="2393950" cy="308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20 Imagen" descr="Comillas_color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8388" y="6089650"/>
            <a:ext cx="1439862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101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8 Rectángulo"/>
          <p:cNvSpPr>
            <a:spLocks noChangeArrowheads="1"/>
          </p:cNvSpPr>
          <p:nvPr/>
        </p:nvSpPr>
        <p:spPr bwMode="auto">
          <a:xfrm>
            <a:off x="0" y="6389688"/>
            <a:ext cx="7143750" cy="468312"/>
          </a:xfrm>
          <a:prstGeom prst="rect">
            <a:avLst/>
          </a:prstGeom>
          <a:solidFill>
            <a:srgbClr val="EFAD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1027" name="Rectangle 41"/>
          <p:cNvSpPr>
            <a:spLocks noChangeArrowheads="1"/>
          </p:cNvSpPr>
          <p:nvPr/>
        </p:nvSpPr>
        <p:spPr bwMode="auto">
          <a:xfrm>
            <a:off x="6643688" y="6470650"/>
            <a:ext cx="50165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r" defTabSz="762000" eaLnBrk="0" hangingPunct="0"/>
            <a:fld id="{FB8C22D6-041F-47A4-B6C2-EE1D44D76D9C}" type="slidenum">
              <a:rPr lang="es-ES" sz="1400" b="1">
                <a:solidFill>
                  <a:schemeClr val="bg1"/>
                </a:solidFill>
                <a:latin typeface="Calibri" pitchFamily="34" charset="0"/>
              </a:rPr>
              <a:pPr algn="r" defTabSz="762000" eaLnBrk="0" hangingPunct="0"/>
              <a:t>‹Nº›</a:t>
            </a:fld>
            <a:endParaRPr lang="es-ES" sz="1400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28" name="17 CuadroTexto"/>
          <p:cNvSpPr txBox="1">
            <a:spLocks noChangeArrowheads="1"/>
          </p:cNvSpPr>
          <p:nvPr/>
        </p:nvSpPr>
        <p:spPr bwMode="auto">
          <a:xfrm>
            <a:off x="214313" y="6470650"/>
            <a:ext cx="26384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Optima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9pPr>
          </a:lstStyle>
          <a:p>
            <a:pPr eaLnBrk="1" hangingPunct="1">
              <a:defRPr/>
            </a:pPr>
            <a:r>
              <a:rPr lang="es-ES" sz="1000" b="1" smtClean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Instituto de Investigación Tecnológica</a:t>
            </a:r>
          </a:p>
          <a:p>
            <a:pPr eaLnBrk="1" hangingPunct="1">
              <a:defRPr/>
            </a:pPr>
            <a:r>
              <a:rPr lang="es-ES" sz="1000" b="1" smtClean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Escuela Técnica Superior de Ingeniería ICAI</a:t>
            </a:r>
          </a:p>
        </p:txBody>
      </p:sp>
      <p:sp>
        <p:nvSpPr>
          <p:cNvPr id="1029" name="12 CuadroTexto"/>
          <p:cNvSpPr txBox="1">
            <a:spLocks noChangeArrowheads="1"/>
          </p:cNvSpPr>
          <p:nvPr/>
        </p:nvSpPr>
        <p:spPr bwMode="auto">
          <a:xfrm>
            <a:off x="2714625" y="6470650"/>
            <a:ext cx="39290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Optima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9pPr>
          </a:lstStyle>
          <a:p>
            <a:pPr algn="r" eaLnBrk="1" hangingPunct="1">
              <a:defRPr/>
            </a:pPr>
            <a:r>
              <a:rPr lang="en-US" sz="1000" b="1" smtClean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Hybrid Modeling for Electricity Policy Assessments– Renato Rodrigues</a:t>
            </a:r>
          </a:p>
          <a:p>
            <a:pPr algn="r" eaLnBrk="1" hangingPunct="1">
              <a:defRPr/>
            </a:pPr>
            <a:r>
              <a:rPr lang="es-ES" sz="1000" b="1" smtClean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Wednesday, November 16</a:t>
            </a:r>
            <a:r>
              <a:rPr lang="en-US" sz="1000" b="1" smtClean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, 2011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55663" y="150813"/>
            <a:ext cx="8199437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36000" rIns="54000" bIns="18000" numCol="1" anchor="b" anchorCtr="0" compatLnSpc="1">
            <a:prstTxWarp prst="textNoShape">
              <a:avLst/>
            </a:prstTxWarp>
          </a:bodyPr>
          <a:lstStyle/>
          <a:p>
            <a:pPr lvl="0"/>
            <a:endParaRPr lang="es-ES_tradnl" smtClean="0"/>
          </a:p>
        </p:txBody>
      </p:sp>
      <p:sp>
        <p:nvSpPr>
          <p:cNvPr id="1031" name="Line 33"/>
          <p:cNvSpPr>
            <a:spLocks noChangeShapeType="1"/>
          </p:cNvSpPr>
          <p:nvPr/>
        </p:nvSpPr>
        <p:spPr bwMode="auto">
          <a:xfrm>
            <a:off x="9064625" y="731838"/>
            <a:ext cx="0" cy="304800"/>
          </a:xfrm>
          <a:prstGeom prst="line">
            <a:avLst/>
          </a:prstGeom>
          <a:noFill/>
          <a:ln w="9525">
            <a:solidFill>
              <a:srgbClr val="EFA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34"/>
          <p:cNvSpPr>
            <a:spLocks noChangeShapeType="1"/>
          </p:cNvSpPr>
          <p:nvPr/>
        </p:nvSpPr>
        <p:spPr bwMode="auto">
          <a:xfrm flipH="1">
            <a:off x="6359525" y="811213"/>
            <a:ext cx="2743200" cy="0"/>
          </a:xfrm>
          <a:prstGeom prst="line">
            <a:avLst/>
          </a:prstGeom>
          <a:noFill/>
          <a:ln w="9525">
            <a:solidFill>
              <a:srgbClr val="EFA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" name="Line 35"/>
          <p:cNvSpPr>
            <a:spLocks noChangeShapeType="1"/>
          </p:cNvSpPr>
          <p:nvPr/>
        </p:nvSpPr>
        <p:spPr bwMode="auto">
          <a:xfrm>
            <a:off x="806450" y="11113"/>
            <a:ext cx="0" cy="225425"/>
          </a:xfrm>
          <a:prstGeom prst="line">
            <a:avLst/>
          </a:prstGeom>
          <a:noFill/>
          <a:ln w="9525">
            <a:solidFill>
              <a:srgbClr val="EFA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" name="Line 36"/>
          <p:cNvSpPr>
            <a:spLocks noChangeShapeType="1"/>
          </p:cNvSpPr>
          <p:nvPr/>
        </p:nvSpPr>
        <p:spPr bwMode="auto">
          <a:xfrm flipH="1">
            <a:off x="357188" y="71438"/>
            <a:ext cx="492125" cy="0"/>
          </a:xfrm>
          <a:prstGeom prst="line">
            <a:avLst/>
          </a:prstGeom>
          <a:noFill/>
          <a:ln w="9525">
            <a:solidFill>
              <a:srgbClr val="EFA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" name="Rectangle 3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3913" y="981075"/>
            <a:ext cx="8229600" cy="5400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 smtClean="0"/>
              <a:t>Primer nivel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endParaRPr lang="es-ES" dirty="0" smtClean="0"/>
          </a:p>
          <a:p>
            <a:pPr lvl="3"/>
            <a:endParaRPr lang="es-ES" dirty="0" smtClean="0"/>
          </a:p>
          <a:p>
            <a:pPr lvl="4"/>
            <a:endParaRPr lang="es-ES" dirty="0" smtClean="0"/>
          </a:p>
          <a:p>
            <a:pPr lvl="5"/>
            <a:endParaRPr lang="es-ES" dirty="0" smtClean="0"/>
          </a:p>
          <a:p>
            <a:pPr lvl="6"/>
            <a:endParaRPr lang="es-ES" dirty="0" smtClean="0"/>
          </a:p>
          <a:p>
            <a:pPr lvl="7"/>
            <a:endParaRPr lang="es-ES" dirty="0" smtClean="0"/>
          </a:p>
        </p:txBody>
      </p:sp>
      <p:pic>
        <p:nvPicPr>
          <p:cNvPr id="1036" name="20 Imagen" descr="Comillas_color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8388" y="6089650"/>
            <a:ext cx="1439862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2" r:id="rId3"/>
    <p:sldLayoutId id="2147483725" r:id="rId4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Calibri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Optima" pitchFamily="2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Optima" pitchFamily="2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Optima" pitchFamily="2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Optima" pitchFamily="2" charset="0"/>
        </a:defRPr>
      </a:lvl9pPr>
    </p:titleStyle>
    <p:bodyStyle>
      <a:lvl1pPr marL="271463" indent="-271463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Char char="•"/>
        <a:defRPr sz="24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28650" indent="-1778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75000"/>
        <a:buFont typeface="Optima" pitchFamily="2" charset="0"/>
        <a:buChar char="–"/>
        <a:defRPr sz="2200">
          <a:solidFill>
            <a:schemeClr val="tx1"/>
          </a:solidFill>
          <a:latin typeface="Calibri" pitchFamily="34" charset="0"/>
        </a:defRPr>
      </a:lvl2pPr>
      <a:lvl3pPr marL="987425" indent="-179388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75000"/>
        <a:buChar char="•"/>
        <a:defRPr sz="2100">
          <a:solidFill>
            <a:schemeClr val="tx1"/>
          </a:solidFill>
          <a:latin typeface="Calibri" pitchFamily="34" charset="0"/>
        </a:defRPr>
      </a:lvl3pPr>
      <a:lvl4pPr marL="1346200" indent="-179388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75000"/>
        <a:buFont typeface="Optima" pitchFamily="2" charset="0"/>
        <a:buChar char="–"/>
        <a:defRPr sz="2000">
          <a:solidFill>
            <a:schemeClr val="tx1"/>
          </a:solidFill>
          <a:latin typeface="Calibri" pitchFamily="34" charset="0"/>
        </a:defRPr>
      </a:lvl4pPr>
      <a:lvl5pPr marL="1704975" indent="-179388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75000"/>
        <a:buChar char="•"/>
        <a:defRPr sz="2000">
          <a:solidFill>
            <a:schemeClr val="tx1"/>
          </a:solidFill>
          <a:latin typeface="Calibri" pitchFamily="34" charset="0"/>
        </a:defRPr>
      </a:lvl5pPr>
      <a:lvl6pPr marL="2162175" indent="-179388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SzPct val="75000"/>
        <a:buChar char="•"/>
        <a:defRPr sz="2000">
          <a:solidFill>
            <a:schemeClr val="tx1"/>
          </a:solidFill>
          <a:latin typeface="Calibri" pitchFamily="34" charset="0"/>
        </a:defRPr>
      </a:lvl6pPr>
      <a:lvl7pPr marL="2619375" indent="-179388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SzPct val="75000"/>
        <a:buChar char="•"/>
        <a:defRPr sz="2000">
          <a:solidFill>
            <a:schemeClr val="tx1"/>
          </a:solidFill>
          <a:latin typeface="Calibri" pitchFamily="34" charset="0"/>
        </a:defRPr>
      </a:lvl7pPr>
      <a:lvl8pPr marL="3076575" indent="-179388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SzPct val="75000"/>
        <a:buChar char="•"/>
        <a:defRPr sz="2000">
          <a:solidFill>
            <a:schemeClr val="tx1"/>
          </a:solidFill>
          <a:latin typeface="Calibri" pitchFamily="34" charset="0"/>
        </a:defRPr>
      </a:lvl8pPr>
      <a:lvl9pPr marL="3533775" indent="-179388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SzPct val="7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7 Título"/>
          <p:cNvSpPr>
            <a:spLocks noGrp="1"/>
          </p:cNvSpPr>
          <p:nvPr>
            <p:ph type="ctrTitle"/>
          </p:nvPr>
        </p:nvSpPr>
        <p:spPr>
          <a:xfrm>
            <a:off x="3714750" y="3429000"/>
            <a:ext cx="5286375" cy="1601788"/>
          </a:xfrm>
          <a:ln w="9525"/>
        </p:spPr>
        <p:txBody>
          <a:bodyPr/>
          <a:lstStyle/>
          <a:p>
            <a:pPr eaLnBrk="1" hangingPunct="1"/>
            <a:r>
              <a:rPr lang="en-US" sz="1900" dirty="0" smtClean="0"/>
              <a:t/>
            </a:r>
            <a:br>
              <a:rPr lang="en-US" sz="1900" dirty="0" smtClean="0"/>
            </a:br>
            <a:r>
              <a:rPr lang="es-ES" sz="1900" dirty="0" smtClean="0"/>
              <a:t>INFORMS </a:t>
            </a:r>
            <a:r>
              <a:rPr lang="en-US" sz="1900" dirty="0" smtClean="0"/>
              <a:t>Annual</a:t>
            </a:r>
            <a:r>
              <a:rPr lang="es-ES" sz="1900" dirty="0" smtClean="0"/>
              <a:t> Meeting</a:t>
            </a:r>
            <a:br>
              <a:rPr lang="es-ES" sz="1900" dirty="0" smtClean="0"/>
            </a:br>
            <a:r>
              <a:rPr lang="es-ES" sz="1900" dirty="0" smtClean="0"/>
              <a:t/>
            </a:r>
            <a:br>
              <a:rPr lang="es-ES" sz="1900" dirty="0" smtClean="0"/>
            </a:br>
            <a:r>
              <a:rPr lang="en-US" sz="2000" dirty="0" smtClean="0"/>
              <a:t>Hybrid Modeling for Electricity Policy Assessments</a:t>
            </a:r>
            <a:endParaRPr lang="es-ES" sz="1600" dirty="0" smtClean="0"/>
          </a:p>
        </p:txBody>
      </p:sp>
      <p:sp>
        <p:nvSpPr>
          <p:cNvPr id="5123" name="3 Subtítulo"/>
          <p:cNvSpPr>
            <a:spLocks noGrp="1"/>
          </p:cNvSpPr>
          <p:nvPr>
            <p:ph type="subTitle" idx="1"/>
          </p:nvPr>
        </p:nvSpPr>
        <p:spPr>
          <a:xfrm>
            <a:off x="3714750" y="5027613"/>
            <a:ext cx="5286375" cy="901700"/>
          </a:xfrm>
        </p:spPr>
        <p:txBody>
          <a:bodyPr/>
          <a:lstStyle/>
          <a:p>
            <a:r>
              <a:rPr lang="es-ES_tradnl" smtClean="0"/>
              <a:t>Renato Rodrigues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lvl="1" indent="-342900">
              <a:buSzPct val="80000"/>
              <a:buFont typeface="Wingdings" pitchFamily="2" charset="2"/>
              <a:buChar char="Ø"/>
            </a:pPr>
            <a:r>
              <a:rPr lang="en-US" sz="2000" dirty="0" smtClean="0"/>
              <a:t>Min-Max iterative calibration simulation:</a:t>
            </a:r>
          </a:p>
          <a:p>
            <a:pPr marL="342900" lvl="1" indent="-342900">
              <a:buSzPct val="80000"/>
              <a:buFont typeface="Wingdings" pitchFamily="2" charset="2"/>
              <a:buChar char="Ø"/>
            </a:pPr>
            <a:endParaRPr lang="en-US" sz="2000" dirty="0"/>
          </a:p>
          <a:p>
            <a:pPr marL="342900" lvl="1" indent="-342900">
              <a:buSzPct val="80000"/>
              <a:buFont typeface="Wingdings" pitchFamily="2" charset="2"/>
              <a:buChar char="Ø"/>
            </a:pPr>
            <a:endParaRPr lang="en-US" sz="2000" dirty="0" smtClean="0"/>
          </a:p>
          <a:p>
            <a:pPr marL="342900" lvl="1" indent="-342900">
              <a:buSzPct val="80000"/>
              <a:buFont typeface="Wingdings" pitchFamily="2" charset="2"/>
              <a:buChar char="Ø"/>
            </a:pPr>
            <a:endParaRPr lang="en-US" sz="2000" dirty="0"/>
          </a:p>
          <a:p>
            <a:pPr marL="342900" lvl="1" indent="-342900">
              <a:buSzPct val="80000"/>
              <a:buFont typeface="Wingdings" pitchFamily="2" charset="2"/>
              <a:buChar char="Ø"/>
            </a:pPr>
            <a:endParaRPr lang="en-US" sz="2000" dirty="0" smtClean="0"/>
          </a:p>
          <a:p>
            <a:pPr marL="342900" lvl="1" indent="-342900">
              <a:buSzPct val="80000"/>
              <a:buFont typeface="Wingdings" pitchFamily="2" charset="2"/>
              <a:buChar char="Ø"/>
            </a:pPr>
            <a:endParaRPr lang="en-US" sz="2000" dirty="0"/>
          </a:p>
          <a:p>
            <a:pPr marL="342900" lvl="1" indent="-342900">
              <a:buSzPct val="80000"/>
              <a:buFont typeface="Wingdings" pitchFamily="2" charset="2"/>
              <a:buChar char="Ø"/>
            </a:pPr>
            <a:endParaRPr lang="en-US" sz="2000" dirty="0" smtClean="0"/>
          </a:p>
          <a:p>
            <a:pPr marL="342900" lvl="1" indent="-342900">
              <a:buSzPct val="80000"/>
              <a:buFont typeface="Wingdings" pitchFamily="2" charset="2"/>
              <a:buChar char="Ø"/>
            </a:pPr>
            <a:endParaRPr lang="en-US" sz="2000" dirty="0"/>
          </a:p>
          <a:p>
            <a:pPr marL="342900" lvl="1" indent="-342900">
              <a:buSzPct val="80000"/>
              <a:buFont typeface="Wingdings" pitchFamily="2" charset="2"/>
              <a:buChar char="Ø"/>
            </a:pPr>
            <a:r>
              <a:rPr lang="en-US" sz="2000" dirty="0" smtClean="0"/>
              <a:t>Quadratic iterative calibration simulation:</a:t>
            </a:r>
          </a:p>
          <a:p>
            <a:pPr marL="342900" lvl="1" indent="-342900">
              <a:buSzPct val="80000"/>
              <a:buFont typeface="Wingdings" pitchFamily="2" charset="2"/>
              <a:buChar char="Ø"/>
            </a:pPr>
            <a:endParaRPr lang="en-US" sz="2000" dirty="0" smtClean="0"/>
          </a:p>
          <a:p>
            <a:pPr marL="342900" lvl="1" indent="-342900">
              <a:buSzPct val="80000"/>
              <a:buFont typeface="Wingdings" pitchFamily="2" charset="2"/>
              <a:buChar char="Ø"/>
            </a:pPr>
            <a:endParaRPr lang="en-US" sz="2000" dirty="0" smtClean="0"/>
          </a:p>
          <a:p>
            <a:pPr marL="342900" lvl="1" indent="-342900">
              <a:buSzPct val="80000"/>
              <a:buFont typeface="Wingdings" pitchFamily="2" charset="2"/>
              <a:buChar char="Ø"/>
            </a:pPr>
            <a:endParaRPr lang="es-ES" sz="2000" dirty="0"/>
          </a:p>
          <a:p>
            <a:pPr marL="342900" lvl="1" indent="-342900">
              <a:buSzPct val="80000"/>
              <a:buFont typeface="Wingdings" pitchFamily="2" charset="2"/>
              <a:buChar char="Ø"/>
            </a:pPr>
            <a:endParaRPr lang="es-ES" sz="2000" dirty="0" smtClean="0"/>
          </a:p>
          <a:p>
            <a:pPr marL="342900" lvl="1" indent="-342900">
              <a:buSzPct val="80000"/>
              <a:buFont typeface="Wingdings" pitchFamily="2" charset="2"/>
              <a:buChar char="Ø"/>
            </a:pPr>
            <a:endParaRPr lang="en-US" sz="20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36000" rIns="54000" bIns="18000" numCol="1" anchor="b" anchorCtr="0" compatLnSpc="1">
            <a:prstTxWarp prst="textNoShape">
              <a:avLst/>
            </a:prstTxWarp>
          </a:bodyPr>
          <a:lstStyle/>
          <a:p>
            <a:pPr marL="457200" indent="-457200" eaLnBrk="1" hangingPunct="1"/>
            <a:r>
              <a:rPr lang="en-US" sz="3200" dirty="0" smtClean="0"/>
              <a:t>How do we </a:t>
            </a:r>
            <a:r>
              <a:rPr lang="en-US" sz="3200" dirty="0"/>
              <a:t>do it?</a:t>
            </a:r>
          </a:p>
        </p:txBody>
      </p:sp>
      <p:sp>
        <p:nvSpPr>
          <p:cNvPr id="18" name="1 CuadroTexto"/>
          <p:cNvSpPr txBox="1">
            <a:spLocks noChangeArrowheads="1"/>
          </p:cNvSpPr>
          <p:nvPr/>
        </p:nvSpPr>
        <p:spPr bwMode="auto">
          <a:xfrm>
            <a:off x="4283968" y="-6350"/>
            <a:ext cx="48965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Optima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9pPr>
          </a:lstStyle>
          <a:p>
            <a:pPr algn="just" eaLnBrk="1" hangingPunct="1"/>
            <a:r>
              <a:rPr lang="en-US" sz="900" dirty="0" smtClean="0"/>
              <a:t>Introduction      How is it different?     How do we do it?     What is it worth?         Conclusions</a:t>
            </a:r>
            <a:endParaRPr lang="en-US" sz="900" dirty="0"/>
          </a:p>
          <a:p>
            <a:pPr algn="just" eaLnBrk="1" hangingPunct="1"/>
            <a:endParaRPr lang="en-US" sz="900" dirty="0">
              <a:solidFill>
                <a:srgbClr val="000000"/>
              </a:solidFill>
            </a:endParaRPr>
          </a:p>
        </p:txBody>
      </p:sp>
      <p:sp>
        <p:nvSpPr>
          <p:cNvPr id="19" name="6 Elipse"/>
          <p:cNvSpPr/>
          <p:nvPr/>
        </p:nvSpPr>
        <p:spPr bwMode="auto">
          <a:xfrm>
            <a:off x="4427984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20" name="7 Elipse"/>
          <p:cNvSpPr/>
          <p:nvPr/>
        </p:nvSpPr>
        <p:spPr bwMode="auto">
          <a:xfrm>
            <a:off x="4572000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21" name="10 Elipse"/>
          <p:cNvSpPr/>
          <p:nvPr/>
        </p:nvSpPr>
        <p:spPr bwMode="auto">
          <a:xfrm>
            <a:off x="5220072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22" name="14 Elipse"/>
          <p:cNvSpPr/>
          <p:nvPr/>
        </p:nvSpPr>
        <p:spPr bwMode="auto">
          <a:xfrm>
            <a:off x="6254473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23" name="15 Elipse"/>
          <p:cNvSpPr/>
          <p:nvPr/>
        </p:nvSpPr>
        <p:spPr bwMode="auto">
          <a:xfrm>
            <a:off x="6398489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24" name="16 Elipse"/>
          <p:cNvSpPr/>
          <p:nvPr/>
        </p:nvSpPr>
        <p:spPr bwMode="auto">
          <a:xfrm>
            <a:off x="6542505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25" name="17 Elipse"/>
          <p:cNvSpPr/>
          <p:nvPr/>
        </p:nvSpPr>
        <p:spPr bwMode="auto">
          <a:xfrm>
            <a:off x="6686521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26" name="18 Elipse"/>
          <p:cNvSpPr/>
          <p:nvPr/>
        </p:nvSpPr>
        <p:spPr bwMode="auto">
          <a:xfrm>
            <a:off x="7308304" y="214929"/>
            <a:ext cx="47575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27" name="22 Elipse"/>
          <p:cNvSpPr/>
          <p:nvPr/>
        </p:nvSpPr>
        <p:spPr bwMode="auto">
          <a:xfrm>
            <a:off x="8412857" y="214929"/>
            <a:ext cx="47575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28" name="17 Elipse"/>
          <p:cNvSpPr/>
          <p:nvPr/>
        </p:nvSpPr>
        <p:spPr bwMode="auto">
          <a:xfrm>
            <a:off x="6830537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5485726"/>
              </p:ext>
            </p:extLst>
          </p:nvPr>
        </p:nvGraphicFramePr>
        <p:xfrm>
          <a:off x="827584" y="1484784"/>
          <a:ext cx="792088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9" name="Chart 2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4979956"/>
              </p:ext>
            </p:extLst>
          </p:nvPr>
        </p:nvGraphicFramePr>
        <p:xfrm>
          <a:off x="827584" y="4221088"/>
          <a:ext cx="792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4892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827584" y="1052736"/>
            <a:ext cx="8229600" cy="5400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8000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628650" indent="-1778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Optima" pitchFamily="2" charset="0"/>
              <a:buChar char="–"/>
              <a:defRPr sz="2200">
                <a:solidFill>
                  <a:schemeClr val="tx1"/>
                </a:solidFill>
                <a:latin typeface="Calibri" pitchFamily="34" charset="0"/>
              </a:defRPr>
            </a:lvl2pPr>
            <a:lvl3pPr marL="987425" indent="-179388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75000"/>
              <a:buChar char="•"/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346200" indent="-179388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Optima" pitchFamily="2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1704975" indent="-179388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7500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162175" indent="-179388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7500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619375" indent="-179388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7500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076575" indent="-179388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7500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533775" indent="-179388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75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>
              <a:buSzPct val="80000"/>
              <a:buFont typeface="Wingdings" pitchFamily="2" charset="2"/>
              <a:buChar char="Ø"/>
            </a:pPr>
            <a:r>
              <a:rPr lang="en-US" sz="2000" dirty="0" smtClean="0"/>
              <a:t>Active household demand response simulation results</a:t>
            </a:r>
          </a:p>
          <a:p>
            <a:pPr marL="342900" lvl="1" indent="-342900">
              <a:buSzPct val="80000"/>
              <a:buFont typeface="Wingdings" pitchFamily="2" charset="2"/>
              <a:buChar char="Ø"/>
            </a:pPr>
            <a:endParaRPr lang="es-ES" sz="2000" dirty="0" smtClean="0"/>
          </a:p>
          <a:p>
            <a:pPr marL="342900" lvl="1" indent="-342900">
              <a:buSzPct val="80000"/>
              <a:buFont typeface="Wingdings" pitchFamily="2" charset="2"/>
              <a:buChar char="Ø"/>
            </a:pPr>
            <a:endParaRPr lang="es-ES" sz="2000" dirty="0" smtClean="0"/>
          </a:p>
          <a:p>
            <a:pPr marL="342900" lvl="1" indent="-342900">
              <a:buSzPct val="80000"/>
              <a:buFont typeface="Wingdings" pitchFamily="2" charset="2"/>
              <a:buChar char="Ø"/>
            </a:pPr>
            <a:endParaRPr lang="en-US" sz="20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36000" rIns="54000" bIns="18000" numCol="1" anchor="b" anchorCtr="0" compatLnSpc="1">
            <a:prstTxWarp prst="textNoShape">
              <a:avLst/>
            </a:prstTxWarp>
          </a:bodyPr>
          <a:lstStyle/>
          <a:p>
            <a:pPr marL="457200" indent="-457200" eaLnBrk="1" hangingPunct="1"/>
            <a:r>
              <a:rPr lang="en-US" sz="3200" dirty="0" smtClean="0"/>
              <a:t>What </a:t>
            </a:r>
            <a:r>
              <a:rPr lang="en-US" sz="3200" dirty="0"/>
              <a:t>is it worth?</a:t>
            </a:r>
          </a:p>
        </p:txBody>
      </p:sp>
      <p:sp>
        <p:nvSpPr>
          <p:cNvPr id="18" name="1 CuadroTexto"/>
          <p:cNvSpPr txBox="1">
            <a:spLocks noChangeArrowheads="1"/>
          </p:cNvSpPr>
          <p:nvPr/>
        </p:nvSpPr>
        <p:spPr bwMode="auto">
          <a:xfrm>
            <a:off x="4283968" y="-6350"/>
            <a:ext cx="48965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Optima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9pPr>
          </a:lstStyle>
          <a:p>
            <a:pPr algn="just" eaLnBrk="1" hangingPunct="1"/>
            <a:r>
              <a:rPr lang="en-US" sz="900" dirty="0" smtClean="0"/>
              <a:t>Introduction      How is it different?     How do we do it?     What is it worth?         Conclusions</a:t>
            </a:r>
            <a:endParaRPr lang="en-US" sz="900" dirty="0"/>
          </a:p>
          <a:p>
            <a:pPr algn="just" eaLnBrk="1" hangingPunct="1"/>
            <a:endParaRPr lang="en-US" sz="900" dirty="0">
              <a:solidFill>
                <a:srgbClr val="000000"/>
              </a:solidFill>
            </a:endParaRPr>
          </a:p>
        </p:txBody>
      </p:sp>
      <p:sp>
        <p:nvSpPr>
          <p:cNvPr id="19" name="6 Elipse"/>
          <p:cNvSpPr/>
          <p:nvPr/>
        </p:nvSpPr>
        <p:spPr bwMode="auto">
          <a:xfrm>
            <a:off x="4427984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20" name="7 Elipse"/>
          <p:cNvSpPr/>
          <p:nvPr/>
        </p:nvSpPr>
        <p:spPr bwMode="auto">
          <a:xfrm>
            <a:off x="4572000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21" name="10 Elipse"/>
          <p:cNvSpPr/>
          <p:nvPr/>
        </p:nvSpPr>
        <p:spPr bwMode="auto">
          <a:xfrm>
            <a:off x="5220072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22" name="14 Elipse"/>
          <p:cNvSpPr/>
          <p:nvPr/>
        </p:nvSpPr>
        <p:spPr bwMode="auto">
          <a:xfrm>
            <a:off x="6254473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23" name="15 Elipse"/>
          <p:cNvSpPr/>
          <p:nvPr/>
        </p:nvSpPr>
        <p:spPr bwMode="auto">
          <a:xfrm>
            <a:off x="6398489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24" name="16 Elipse"/>
          <p:cNvSpPr/>
          <p:nvPr/>
        </p:nvSpPr>
        <p:spPr bwMode="auto">
          <a:xfrm>
            <a:off x="6542505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25" name="17 Elipse"/>
          <p:cNvSpPr/>
          <p:nvPr/>
        </p:nvSpPr>
        <p:spPr bwMode="auto">
          <a:xfrm>
            <a:off x="6686521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26" name="18 Elipse"/>
          <p:cNvSpPr/>
          <p:nvPr/>
        </p:nvSpPr>
        <p:spPr bwMode="auto">
          <a:xfrm>
            <a:off x="7308304" y="214929"/>
            <a:ext cx="47575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27" name="22 Elipse"/>
          <p:cNvSpPr/>
          <p:nvPr/>
        </p:nvSpPr>
        <p:spPr bwMode="auto">
          <a:xfrm>
            <a:off x="8412857" y="214929"/>
            <a:ext cx="47575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28" name="17 Elipse"/>
          <p:cNvSpPr/>
          <p:nvPr/>
        </p:nvSpPr>
        <p:spPr bwMode="auto">
          <a:xfrm>
            <a:off x="6830537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228184" y="2708920"/>
            <a:ext cx="283923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100" dirty="0" smtClean="0"/>
              <a:t>Electricity sector direct effects only: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100" dirty="0" smtClean="0"/>
              <a:t>Quantities for each technology;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100" dirty="0" smtClean="0"/>
              <a:t>Prices for each load block.</a:t>
            </a:r>
            <a:endParaRPr lang="en-US" sz="1100" dirty="0"/>
          </a:p>
        </p:txBody>
      </p:sp>
      <p:sp>
        <p:nvSpPr>
          <p:cNvPr id="30" name="TextBox 29"/>
          <p:cNvSpPr txBox="1"/>
          <p:nvPr/>
        </p:nvSpPr>
        <p:spPr>
          <a:xfrm>
            <a:off x="6242248" y="4365104"/>
            <a:ext cx="28251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100" dirty="0" smtClean="0"/>
              <a:t>Indirect effects simulation under only one electricity product: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100" dirty="0" smtClean="0"/>
              <a:t>Fixed quantity change;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100" dirty="0" smtClean="0"/>
              <a:t>Unique electricity price.</a:t>
            </a:r>
            <a:endParaRPr lang="en-US" sz="1100" dirty="0"/>
          </a:p>
        </p:txBody>
      </p:sp>
      <p:sp>
        <p:nvSpPr>
          <p:cNvPr id="32" name="TextBox 31"/>
          <p:cNvSpPr txBox="1"/>
          <p:nvPr/>
        </p:nvSpPr>
        <p:spPr>
          <a:xfrm>
            <a:off x="6295553" y="5301208"/>
            <a:ext cx="28849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100" dirty="0" smtClean="0"/>
              <a:t>Direct and indirect effects simulation for each load block behavior: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100" dirty="0" smtClean="0"/>
              <a:t>Quantities for each technology;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100" dirty="0" smtClean="0"/>
              <a:t>Prices for each load block.</a:t>
            </a:r>
            <a:endParaRPr lang="en-US" sz="1100" dirty="0"/>
          </a:p>
        </p:txBody>
      </p:sp>
      <p:graphicFrame>
        <p:nvGraphicFramePr>
          <p:cNvPr id="33" name="8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2276278"/>
              </p:ext>
            </p:extLst>
          </p:nvPr>
        </p:nvGraphicFramePr>
        <p:xfrm>
          <a:off x="197244" y="1535700"/>
          <a:ext cx="792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4" name="8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7429680"/>
              </p:ext>
            </p:extLst>
          </p:nvPr>
        </p:nvGraphicFramePr>
        <p:xfrm>
          <a:off x="251520" y="3753073"/>
          <a:ext cx="792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9251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en-US" sz="2000" dirty="0" smtClean="0"/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We presented a method to introduce explicitly load block disaggregation in the CGE formulation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Described the calibration process which allows the development of a:</a:t>
            </a:r>
          </a:p>
          <a:p>
            <a:pPr lvl="2">
              <a:buFont typeface="Arial" pitchFamily="34" charset="0"/>
              <a:buChar char="•"/>
            </a:pPr>
            <a:r>
              <a:rPr lang="en-US" sz="1700" dirty="0"/>
              <a:t>p</a:t>
            </a:r>
            <a:r>
              <a:rPr lang="en-US" sz="1700" dirty="0" smtClean="0"/>
              <a:t>ure CGE geographical, technology and load block disaggregated;</a:t>
            </a:r>
          </a:p>
          <a:p>
            <a:pPr lvl="2">
              <a:buFont typeface="Arial" pitchFamily="34" charset="0"/>
              <a:buChar char="•"/>
            </a:pPr>
            <a:r>
              <a:rPr lang="en-US" sz="1700" dirty="0"/>
              <a:t>h</a:t>
            </a:r>
            <a:r>
              <a:rPr lang="en-US" sz="1700" dirty="0" smtClean="0"/>
              <a:t>ybrid integrated CGE and power generation operation expansion model under mixed complementarity formulation.</a:t>
            </a:r>
          </a:p>
          <a:p>
            <a:pPr lvl="1">
              <a:buFont typeface="Arial" pitchFamily="34" charset="0"/>
              <a:buChar char="•"/>
            </a:pPr>
            <a:endParaRPr lang="en-US" sz="1800" dirty="0"/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Advantages of such approach: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>
                <a:ea typeface="+mn-ea"/>
                <a:cs typeface="+mn-cs"/>
              </a:rPr>
              <a:t>Improved </a:t>
            </a:r>
            <a:r>
              <a:rPr lang="en-US" sz="2000" dirty="0">
                <a:ea typeface="+mn-ea"/>
                <a:cs typeface="+mn-cs"/>
              </a:rPr>
              <a:t>representation of the electricity sector </a:t>
            </a:r>
            <a:r>
              <a:rPr lang="en-US" sz="2000" dirty="0" smtClean="0">
                <a:ea typeface="+mn-ea"/>
                <a:cs typeface="+mn-cs"/>
              </a:rPr>
              <a:t>behavior;</a:t>
            </a:r>
            <a:endParaRPr lang="en-US" sz="2000" dirty="0">
              <a:ea typeface="+mn-ea"/>
              <a:cs typeface="+mn-cs"/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>
                <a:ea typeface="+mn-ea"/>
                <a:cs typeface="+mn-cs"/>
              </a:rPr>
              <a:t>Feasibility </a:t>
            </a:r>
            <a:r>
              <a:rPr lang="en-US" sz="2000" dirty="0">
                <a:ea typeface="+mn-ea"/>
                <a:cs typeface="+mn-cs"/>
              </a:rPr>
              <a:t>of the </a:t>
            </a:r>
            <a:r>
              <a:rPr lang="en-US" sz="2000" dirty="0" smtClean="0">
                <a:ea typeface="+mn-ea"/>
                <a:cs typeface="+mn-cs"/>
              </a:rPr>
              <a:t>method;</a:t>
            </a:r>
            <a:endParaRPr lang="en-US" sz="2000" dirty="0">
              <a:ea typeface="+mn-ea"/>
              <a:cs typeface="+mn-cs"/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>
                <a:ea typeface="+mn-ea"/>
                <a:cs typeface="+mn-cs"/>
              </a:rPr>
              <a:t>Convergence </a:t>
            </a:r>
            <a:r>
              <a:rPr lang="en-US" sz="2000" dirty="0">
                <a:ea typeface="+mn-ea"/>
                <a:cs typeface="+mn-cs"/>
              </a:rPr>
              <a:t>of the </a:t>
            </a:r>
            <a:r>
              <a:rPr lang="en-US" sz="2000" dirty="0" smtClean="0">
                <a:ea typeface="+mn-ea"/>
                <a:cs typeface="+mn-cs"/>
              </a:rPr>
              <a:t>algorithm;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>
                <a:ea typeface="+mn-ea"/>
                <a:cs typeface="+mn-cs"/>
              </a:rPr>
              <a:t>More realistic results for policy evaluations.</a:t>
            </a:r>
            <a:endParaRPr lang="en-US" sz="2000" dirty="0">
              <a:ea typeface="+mn-ea"/>
              <a:cs typeface="+mn-cs"/>
            </a:endParaRPr>
          </a:p>
          <a:p>
            <a:pPr>
              <a:buFont typeface="Wingdings" pitchFamily="2" charset="2"/>
              <a:buChar char="Ø"/>
            </a:pPr>
            <a:endParaRPr lang="en-US" sz="2000" dirty="0"/>
          </a:p>
          <a:p>
            <a:pPr marL="450850" lvl="1" indent="0">
              <a:buNone/>
            </a:pPr>
            <a:endParaRPr lang="en-US" sz="1800" dirty="0" smtClean="0"/>
          </a:p>
          <a:p>
            <a:pPr marL="808037" lvl="2" indent="0">
              <a:buNone/>
            </a:pPr>
            <a:endParaRPr lang="en-US" sz="1500" dirty="0" smtClean="0"/>
          </a:p>
          <a:p>
            <a:pPr lvl="1">
              <a:buFont typeface="Wingdings" pitchFamily="2" charset="2"/>
              <a:buChar char="Ø"/>
            </a:pPr>
            <a:endParaRPr lang="en-US" sz="1800" dirty="0" smtClean="0"/>
          </a:p>
          <a:p>
            <a:pPr lvl="1">
              <a:buFont typeface="Wingdings" pitchFamily="2" charset="2"/>
              <a:buChar char="Ø"/>
            </a:pPr>
            <a:endParaRPr lang="en-US" sz="1800" dirty="0" smtClean="0"/>
          </a:p>
          <a:p>
            <a:pPr lvl="1">
              <a:buFont typeface="Wingdings" pitchFamily="2" charset="2"/>
              <a:buChar char="Ø"/>
            </a:pPr>
            <a:endParaRPr lang="en-US" sz="18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marL="271463" lvl="1" indent="-271463">
              <a:buSzPct val="80000"/>
              <a:buFont typeface="Optima" pitchFamily="2" charset="0"/>
              <a:buChar char="•"/>
            </a:pPr>
            <a:endParaRPr lang="en-US" sz="2000" b="1" dirty="0" smtClean="0"/>
          </a:p>
          <a:p>
            <a:pPr marL="271463" lvl="1" indent="-271463">
              <a:buSzPct val="80000"/>
              <a:buFont typeface="Optima" pitchFamily="2" charset="0"/>
              <a:buChar char="•"/>
            </a:pPr>
            <a:endParaRPr lang="en-US" sz="2000" b="1" dirty="0" smtClean="0"/>
          </a:p>
          <a:p>
            <a:pPr marL="271463" lvl="1" indent="-271463">
              <a:buSzPct val="80000"/>
              <a:buFont typeface="Optima" pitchFamily="2" charset="0"/>
              <a:buChar char="•"/>
            </a:pPr>
            <a:endParaRPr lang="en-US" sz="2000" b="1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36000" rIns="54000" bIns="18000" numCol="1" anchor="b" anchorCtr="0" compatLnSpc="1">
            <a:prstTxWarp prst="textNoShape">
              <a:avLst/>
            </a:prstTxWarp>
          </a:bodyPr>
          <a:lstStyle/>
          <a:p>
            <a:r>
              <a:rPr lang="es-ES" dirty="0"/>
              <a:t/>
            </a:r>
            <a:br>
              <a:rPr lang="es-ES" dirty="0"/>
            </a:br>
            <a:r>
              <a:rPr lang="en-US" dirty="0" smtClean="0"/>
              <a:t>Conclusions:</a:t>
            </a:r>
            <a:endParaRPr lang="en-US" dirty="0"/>
          </a:p>
        </p:txBody>
      </p:sp>
      <p:sp>
        <p:nvSpPr>
          <p:cNvPr id="16" name="1 CuadroTexto"/>
          <p:cNvSpPr txBox="1">
            <a:spLocks noChangeArrowheads="1"/>
          </p:cNvSpPr>
          <p:nvPr/>
        </p:nvSpPr>
        <p:spPr bwMode="auto">
          <a:xfrm>
            <a:off x="4283968" y="-6350"/>
            <a:ext cx="48965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Optima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9pPr>
          </a:lstStyle>
          <a:p>
            <a:pPr algn="just" eaLnBrk="1" hangingPunct="1"/>
            <a:r>
              <a:rPr lang="en-US" sz="900" dirty="0" smtClean="0"/>
              <a:t>Introduction      How is it different?     How do we do it?     What is it worth?         Conclusions</a:t>
            </a:r>
            <a:endParaRPr lang="en-US" sz="900" dirty="0"/>
          </a:p>
          <a:p>
            <a:pPr algn="just" eaLnBrk="1" hangingPunct="1"/>
            <a:endParaRPr lang="en-US" sz="900" dirty="0">
              <a:solidFill>
                <a:srgbClr val="000000"/>
              </a:solidFill>
            </a:endParaRPr>
          </a:p>
        </p:txBody>
      </p:sp>
      <p:sp>
        <p:nvSpPr>
          <p:cNvPr id="17" name="6 Elipse"/>
          <p:cNvSpPr/>
          <p:nvPr/>
        </p:nvSpPr>
        <p:spPr bwMode="auto">
          <a:xfrm>
            <a:off x="4427984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18" name="7 Elipse"/>
          <p:cNvSpPr/>
          <p:nvPr/>
        </p:nvSpPr>
        <p:spPr bwMode="auto">
          <a:xfrm>
            <a:off x="4572000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19" name="10 Elipse"/>
          <p:cNvSpPr/>
          <p:nvPr/>
        </p:nvSpPr>
        <p:spPr bwMode="auto">
          <a:xfrm>
            <a:off x="5220072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20" name="14 Elipse"/>
          <p:cNvSpPr/>
          <p:nvPr/>
        </p:nvSpPr>
        <p:spPr bwMode="auto">
          <a:xfrm>
            <a:off x="6254473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21" name="15 Elipse"/>
          <p:cNvSpPr/>
          <p:nvPr/>
        </p:nvSpPr>
        <p:spPr bwMode="auto">
          <a:xfrm>
            <a:off x="6398489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22" name="16 Elipse"/>
          <p:cNvSpPr/>
          <p:nvPr/>
        </p:nvSpPr>
        <p:spPr bwMode="auto">
          <a:xfrm>
            <a:off x="6542505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23" name="17 Elipse"/>
          <p:cNvSpPr/>
          <p:nvPr/>
        </p:nvSpPr>
        <p:spPr bwMode="auto">
          <a:xfrm>
            <a:off x="6686521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24" name="18 Elipse"/>
          <p:cNvSpPr/>
          <p:nvPr/>
        </p:nvSpPr>
        <p:spPr bwMode="auto">
          <a:xfrm>
            <a:off x="7308304" y="214929"/>
            <a:ext cx="47575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25" name="22 Elipse"/>
          <p:cNvSpPr/>
          <p:nvPr/>
        </p:nvSpPr>
        <p:spPr bwMode="auto">
          <a:xfrm>
            <a:off x="8412857" y="214929"/>
            <a:ext cx="47575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26" name="17 Elipse"/>
          <p:cNvSpPr/>
          <p:nvPr/>
        </p:nvSpPr>
        <p:spPr bwMode="auto">
          <a:xfrm>
            <a:off x="6830537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18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2 Subtítulo"/>
          <p:cNvSpPr>
            <a:spLocks noGrp="1"/>
          </p:cNvSpPr>
          <p:nvPr>
            <p:ph type="subTitle" idx="1"/>
          </p:nvPr>
        </p:nvSpPr>
        <p:spPr>
          <a:xfrm>
            <a:off x="874713" y="4014788"/>
            <a:ext cx="6821487" cy="1314450"/>
          </a:xfrm>
        </p:spPr>
        <p:txBody>
          <a:bodyPr/>
          <a:lstStyle/>
          <a:p>
            <a:r>
              <a:rPr lang="en-US" sz="2400" dirty="0" smtClean="0"/>
              <a:t>Thank you for your attention!</a:t>
            </a:r>
          </a:p>
          <a:p>
            <a:r>
              <a:rPr lang="en-US" sz="2400" dirty="0" smtClean="0"/>
              <a:t>Questions and comments are welcome!</a:t>
            </a:r>
            <a:endParaRPr lang="en-US" sz="2400" dirty="0"/>
          </a:p>
        </p:txBody>
      </p:sp>
      <p:sp>
        <p:nvSpPr>
          <p:cNvPr id="3" name="26 CuadroTexto"/>
          <p:cNvSpPr txBox="1">
            <a:spLocks noChangeArrowheads="1"/>
          </p:cNvSpPr>
          <p:nvPr/>
        </p:nvSpPr>
        <p:spPr bwMode="auto">
          <a:xfrm>
            <a:off x="3563888" y="1916832"/>
            <a:ext cx="1656184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15000" dirty="0">
                <a:solidFill>
                  <a:srgbClr val="FFC000"/>
                </a:solidFill>
                <a:latin typeface="Georgia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2460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Optima" pitchFamily="2" charset="0"/>
              <a:buAutoNum type="arabicPeriod"/>
            </a:pPr>
            <a:endParaRPr lang="es-ES" sz="2000" dirty="0" smtClean="0"/>
          </a:p>
          <a:p>
            <a:pPr marL="457200" indent="-457200" eaLnBrk="1" hangingPunct="1">
              <a:buFont typeface="Optima" pitchFamily="2" charset="0"/>
              <a:buAutoNum type="arabicPeriod"/>
            </a:pPr>
            <a:endParaRPr lang="en-US" sz="2000" dirty="0" smtClean="0"/>
          </a:p>
          <a:p>
            <a:pPr marL="457200" indent="-457200" eaLnBrk="1" hangingPunct="1">
              <a:buFont typeface="Optima" pitchFamily="2" charset="0"/>
              <a:buAutoNum type="arabicPeriod"/>
            </a:pPr>
            <a:r>
              <a:rPr lang="en-US" sz="2000" dirty="0" smtClean="0"/>
              <a:t>Introduction</a:t>
            </a:r>
          </a:p>
          <a:p>
            <a:pPr marL="457200" indent="-457200" eaLnBrk="1" hangingPunct="1">
              <a:buFont typeface="Optima" pitchFamily="2" charset="0"/>
              <a:buAutoNum type="arabicPeriod"/>
            </a:pPr>
            <a:endParaRPr lang="en-US" sz="2000" dirty="0" smtClean="0"/>
          </a:p>
          <a:p>
            <a:pPr marL="457200" indent="-457200" eaLnBrk="1" hangingPunct="1">
              <a:buFont typeface="Optima" pitchFamily="2" charset="0"/>
              <a:buAutoNum type="arabicPeriod"/>
            </a:pPr>
            <a:r>
              <a:rPr lang="en-US" sz="2000" dirty="0" smtClean="0"/>
              <a:t>How is it different?</a:t>
            </a:r>
            <a:endParaRPr lang="en-US" sz="2000" dirty="0"/>
          </a:p>
          <a:p>
            <a:pPr marL="457200" indent="-457200" eaLnBrk="1" hangingPunct="1">
              <a:buFont typeface="Optima" pitchFamily="2" charset="0"/>
              <a:buAutoNum type="arabicPeriod"/>
            </a:pPr>
            <a:endParaRPr lang="en-US" sz="2000" dirty="0" smtClean="0"/>
          </a:p>
          <a:p>
            <a:pPr marL="457200" indent="-457200" eaLnBrk="1" hangingPunct="1">
              <a:buFont typeface="Optima" pitchFamily="2" charset="0"/>
              <a:buAutoNum type="arabicPeriod"/>
            </a:pPr>
            <a:r>
              <a:rPr lang="en-US" sz="2000" dirty="0" smtClean="0"/>
              <a:t>How do we do it?</a:t>
            </a:r>
          </a:p>
          <a:p>
            <a:pPr marL="457200" indent="-457200" eaLnBrk="1" hangingPunct="1">
              <a:buFont typeface="Optima" pitchFamily="2" charset="0"/>
              <a:buAutoNum type="arabicPeriod"/>
            </a:pPr>
            <a:endParaRPr lang="en-US" sz="2000" dirty="0" smtClean="0"/>
          </a:p>
          <a:p>
            <a:pPr marL="457200" indent="-457200" eaLnBrk="1" hangingPunct="1">
              <a:buFont typeface="Optima" pitchFamily="2" charset="0"/>
              <a:buAutoNum type="arabicPeriod"/>
            </a:pPr>
            <a:r>
              <a:rPr lang="en-US" sz="2000" dirty="0" smtClean="0"/>
              <a:t>What is it worth?</a:t>
            </a:r>
          </a:p>
          <a:p>
            <a:pPr marL="457200" indent="-457200" eaLnBrk="1" hangingPunct="1">
              <a:buFont typeface="Optima" pitchFamily="2" charset="0"/>
              <a:buAutoNum type="arabicPeriod"/>
            </a:pPr>
            <a:endParaRPr lang="en-US" sz="2000" dirty="0" smtClean="0"/>
          </a:p>
          <a:p>
            <a:pPr marL="457200" indent="-457200" eaLnBrk="1" hangingPunct="1">
              <a:buFont typeface="Optima" pitchFamily="2" charset="0"/>
              <a:buAutoNum type="arabicPeriod"/>
            </a:pPr>
            <a:r>
              <a:rPr lang="en-US" sz="2000" dirty="0" smtClean="0"/>
              <a:t>Conclusions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36000" rIns="54000" bIns="18000" numCol="1" anchor="b" anchorCtr="0" compatLnSpc="1">
            <a:prstTxWarp prst="textNoShape">
              <a:avLst/>
            </a:prstTxWarp>
          </a:bodyPr>
          <a:lstStyle/>
          <a:p>
            <a:r>
              <a:rPr lang="es-ES" dirty="0"/>
              <a:t/>
            </a:r>
            <a:br>
              <a:rPr lang="es-ES" dirty="0"/>
            </a:br>
            <a:r>
              <a:rPr lang="en-US" dirty="0"/>
              <a:t>Contents</a:t>
            </a:r>
            <a:endParaRPr lang="es-ES" dirty="0"/>
          </a:p>
        </p:txBody>
      </p:sp>
      <p:sp>
        <p:nvSpPr>
          <p:cNvPr id="4" name="1 CuadroTexto"/>
          <p:cNvSpPr txBox="1">
            <a:spLocks noChangeArrowheads="1"/>
          </p:cNvSpPr>
          <p:nvPr/>
        </p:nvSpPr>
        <p:spPr bwMode="auto">
          <a:xfrm>
            <a:off x="4283968" y="-6350"/>
            <a:ext cx="48965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Optima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9pPr>
          </a:lstStyle>
          <a:p>
            <a:pPr algn="just" eaLnBrk="1" hangingPunct="1"/>
            <a:r>
              <a:rPr lang="en-US" sz="900" dirty="0" smtClean="0"/>
              <a:t>Introduction      How is it different?     How do we do it?     What is it worth?         Conclusions</a:t>
            </a:r>
            <a:endParaRPr lang="en-US" sz="900" dirty="0"/>
          </a:p>
          <a:p>
            <a:pPr algn="just" eaLnBrk="1" hangingPunct="1"/>
            <a:endParaRPr lang="en-US" sz="900" dirty="0">
              <a:solidFill>
                <a:srgbClr val="000000"/>
              </a:solidFill>
            </a:endParaRPr>
          </a:p>
        </p:txBody>
      </p:sp>
      <p:sp>
        <p:nvSpPr>
          <p:cNvPr id="7" name="6 Elipse"/>
          <p:cNvSpPr/>
          <p:nvPr/>
        </p:nvSpPr>
        <p:spPr bwMode="auto">
          <a:xfrm>
            <a:off x="4427984" y="214929"/>
            <a:ext cx="45719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8" name="7 Elipse"/>
          <p:cNvSpPr/>
          <p:nvPr/>
        </p:nvSpPr>
        <p:spPr bwMode="auto">
          <a:xfrm>
            <a:off x="4572000" y="214929"/>
            <a:ext cx="45719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11" name="10 Elipse"/>
          <p:cNvSpPr/>
          <p:nvPr/>
        </p:nvSpPr>
        <p:spPr bwMode="auto">
          <a:xfrm>
            <a:off x="5220072" y="214929"/>
            <a:ext cx="45719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15" name="14 Elipse"/>
          <p:cNvSpPr/>
          <p:nvPr/>
        </p:nvSpPr>
        <p:spPr bwMode="auto">
          <a:xfrm>
            <a:off x="6254473" y="214929"/>
            <a:ext cx="45719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16" name="15 Elipse"/>
          <p:cNvSpPr/>
          <p:nvPr/>
        </p:nvSpPr>
        <p:spPr bwMode="auto">
          <a:xfrm>
            <a:off x="6398489" y="214929"/>
            <a:ext cx="45719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17" name="16 Elipse"/>
          <p:cNvSpPr/>
          <p:nvPr/>
        </p:nvSpPr>
        <p:spPr bwMode="auto">
          <a:xfrm>
            <a:off x="6542505" y="214929"/>
            <a:ext cx="45719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18" name="17 Elipse"/>
          <p:cNvSpPr/>
          <p:nvPr/>
        </p:nvSpPr>
        <p:spPr bwMode="auto">
          <a:xfrm>
            <a:off x="6686521" y="214929"/>
            <a:ext cx="45719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19" name="18 Elipse"/>
          <p:cNvSpPr/>
          <p:nvPr/>
        </p:nvSpPr>
        <p:spPr bwMode="auto">
          <a:xfrm>
            <a:off x="7308304" y="214929"/>
            <a:ext cx="47575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23" name="22 Elipse"/>
          <p:cNvSpPr/>
          <p:nvPr/>
        </p:nvSpPr>
        <p:spPr bwMode="auto">
          <a:xfrm>
            <a:off x="8412857" y="214929"/>
            <a:ext cx="47575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22" name="17 Elipse"/>
          <p:cNvSpPr/>
          <p:nvPr/>
        </p:nvSpPr>
        <p:spPr bwMode="auto">
          <a:xfrm>
            <a:off x="6830537" y="214929"/>
            <a:ext cx="45719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lvl="1" indent="-342900">
              <a:buSzPct val="80000"/>
              <a:buFont typeface="Wingdings" pitchFamily="2" charset="2"/>
              <a:buChar char="Ø"/>
            </a:pPr>
            <a:endParaRPr lang="en-US" sz="2000" dirty="0" smtClean="0"/>
          </a:p>
          <a:p>
            <a:pPr marL="342900" lvl="1" indent="-342900">
              <a:buSzPct val="80000"/>
              <a:buFont typeface="Wingdings" pitchFamily="2" charset="2"/>
              <a:buChar char="Ø"/>
            </a:pPr>
            <a:r>
              <a:rPr lang="en-US" sz="2000" dirty="0" smtClean="0"/>
              <a:t>Bottom-up models. (Ex: unit commitment, power expansion planning,…) </a:t>
            </a:r>
          </a:p>
          <a:p>
            <a:pPr marL="342900" lvl="1" indent="-342900">
              <a:buSzPct val="80000"/>
              <a:buFont typeface="Wingdings" pitchFamily="2" charset="2"/>
              <a:buChar char="Ø"/>
            </a:pPr>
            <a:endParaRPr lang="en-US" sz="2000" dirty="0" smtClean="0"/>
          </a:p>
          <a:p>
            <a:pPr marL="342900" lvl="1" indent="-342900">
              <a:buSzPct val="80000"/>
              <a:buFont typeface="Wingdings" pitchFamily="2" charset="2"/>
              <a:buChar char="Ø"/>
            </a:pPr>
            <a:r>
              <a:rPr lang="en-US" sz="2000" dirty="0" smtClean="0"/>
              <a:t>Top-down models. (Ex: CGE models).</a:t>
            </a:r>
          </a:p>
          <a:p>
            <a:pPr marL="342900" lvl="1" indent="-342900">
              <a:buSzPct val="80000"/>
              <a:buFont typeface="Wingdings" pitchFamily="2" charset="2"/>
              <a:buChar char="Ø"/>
            </a:pPr>
            <a:endParaRPr lang="en-US" sz="2000" dirty="0" smtClean="0"/>
          </a:p>
          <a:p>
            <a:pPr marL="342900" lvl="1" indent="-342900">
              <a:buSzPct val="80000"/>
              <a:buFont typeface="Wingdings" pitchFamily="2" charset="2"/>
              <a:buChar char="Ø"/>
            </a:pPr>
            <a:r>
              <a:rPr lang="en-US" sz="2000" dirty="0" smtClean="0"/>
              <a:t>Technology detail in top-down models. (CCGT, wind, nuclear,…) </a:t>
            </a:r>
          </a:p>
          <a:p>
            <a:pPr marL="342900" lvl="1" indent="-342900">
              <a:buSzPct val="80000"/>
              <a:buFont typeface="Wingdings" pitchFamily="2" charset="2"/>
              <a:buChar char="Ø"/>
            </a:pPr>
            <a:endParaRPr lang="en-US" sz="2000" dirty="0" smtClean="0"/>
          </a:p>
          <a:p>
            <a:pPr marL="342900" lvl="1" indent="-342900">
              <a:buSzPct val="80000"/>
              <a:buFont typeface="Wingdings" pitchFamily="2" charset="2"/>
              <a:buChar char="Ø"/>
            </a:pPr>
            <a:r>
              <a:rPr lang="en-US" sz="2000" dirty="0" smtClean="0"/>
              <a:t>Electricity generation market characteristics:</a:t>
            </a:r>
          </a:p>
          <a:p>
            <a:pPr lvl="1"/>
            <a:r>
              <a:rPr lang="en-US" sz="1600" dirty="0" smtClean="0"/>
              <a:t>Geographical; </a:t>
            </a:r>
          </a:p>
          <a:p>
            <a:pPr lvl="1"/>
            <a:r>
              <a:rPr lang="en-US" sz="1600" dirty="0" smtClean="0"/>
              <a:t>Technology; </a:t>
            </a:r>
          </a:p>
          <a:p>
            <a:pPr lvl="1"/>
            <a:r>
              <a:rPr lang="en-US" sz="1600" dirty="0" smtClean="0"/>
              <a:t>Load Block.</a:t>
            </a:r>
          </a:p>
          <a:p>
            <a:pPr lvl="1"/>
            <a:endParaRPr lang="en-US" sz="1600" dirty="0" smtClean="0"/>
          </a:p>
          <a:p>
            <a:pPr marL="342900" lvl="1" indent="-342900">
              <a:buSzPct val="80000"/>
              <a:buFont typeface="Wingdings" pitchFamily="2" charset="2"/>
              <a:buChar char="Ø"/>
            </a:pPr>
            <a:r>
              <a:rPr lang="en-US" sz="2000" dirty="0"/>
              <a:t>Load block disaggregation allows more complete policy </a:t>
            </a:r>
            <a:r>
              <a:rPr lang="en-US" sz="2000" dirty="0" smtClean="0"/>
              <a:t>evaluations:</a:t>
            </a:r>
            <a:endParaRPr lang="en-US" sz="2000" dirty="0"/>
          </a:p>
          <a:p>
            <a:pPr lvl="1"/>
            <a:r>
              <a:rPr lang="en-US" sz="1600" dirty="0" smtClean="0"/>
              <a:t>Average versus marginal prices; </a:t>
            </a:r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  <a:p>
            <a:pPr marL="908050" lvl="1" indent="-457200"/>
            <a:endParaRPr lang="en-US" sz="2000" b="1" dirty="0" smtClean="0"/>
          </a:p>
          <a:p>
            <a:pPr marL="908050" lvl="1" indent="-457200"/>
            <a:endParaRPr lang="en-US" sz="2000" b="1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36000" rIns="54000" bIns="18000" numCol="1" anchor="b" anchorCtr="0" compatLnSpc="1">
            <a:prstTxWarp prst="textNoShape">
              <a:avLst/>
            </a:prstTxWarp>
          </a:bodyPr>
          <a:lstStyle/>
          <a:p>
            <a:r>
              <a:rPr lang="es-ES" dirty="0"/>
              <a:t/>
            </a:r>
            <a:br>
              <a:rPr lang="es-ES" dirty="0"/>
            </a:br>
            <a:r>
              <a:rPr lang="en-US" dirty="0"/>
              <a:t>Introduction:</a:t>
            </a:r>
          </a:p>
        </p:txBody>
      </p:sp>
      <p:sp>
        <p:nvSpPr>
          <p:cNvPr id="28" name="27 Rectángulo"/>
          <p:cNvSpPr/>
          <p:nvPr/>
        </p:nvSpPr>
        <p:spPr>
          <a:xfrm>
            <a:off x="3491880" y="3140968"/>
            <a:ext cx="2067628" cy="142605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1 CuadroTexto"/>
          <p:cNvSpPr txBox="1">
            <a:spLocks noChangeArrowheads="1"/>
          </p:cNvSpPr>
          <p:nvPr/>
        </p:nvSpPr>
        <p:spPr bwMode="auto">
          <a:xfrm>
            <a:off x="4283968" y="-6350"/>
            <a:ext cx="48965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Optima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9pPr>
          </a:lstStyle>
          <a:p>
            <a:pPr algn="just" eaLnBrk="1" hangingPunct="1"/>
            <a:r>
              <a:rPr lang="en-US" sz="900" dirty="0" smtClean="0"/>
              <a:t>Introduction      How is it different?     How do we do it?     What is it worth?         Conclusions</a:t>
            </a:r>
            <a:endParaRPr lang="en-US" sz="900" dirty="0"/>
          </a:p>
          <a:p>
            <a:pPr algn="just" eaLnBrk="1" hangingPunct="1"/>
            <a:endParaRPr lang="en-US" sz="900" dirty="0">
              <a:solidFill>
                <a:srgbClr val="000000"/>
              </a:solidFill>
            </a:endParaRPr>
          </a:p>
        </p:txBody>
      </p:sp>
      <p:sp>
        <p:nvSpPr>
          <p:cNvPr id="18" name="6 Elipse"/>
          <p:cNvSpPr/>
          <p:nvPr/>
        </p:nvSpPr>
        <p:spPr bwMode="auto">
          <a:xfrm>
            <a:off x="4427984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19" name="7 Elipse"/>
          <p:cNvSpPr/>
          <p:nvPr/>
        </p:nvSpPr>
        <p:spPr bwMode="auto">
          <a:xfrm>
            <a:off x="4572000" y="214929"/>
            <a:ext cx="45719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20" name="10 Elipse"/>
          <p:cNvSpPr/>
          <p:nvPr/>
        </p:nvSpPr>
        <p:spPr bwMode="auto">
          <a:xfrm>
            <a:off x="5220072" y="214929"/>
            <a:ext cx="45719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21" name="14 Elipse"/>
          <p:cNvSpPr/>
          <p:nvPr/>
        </p:nvSpPr>
        <p:spPr bwMode="auto">
          <a:xfrm>
            <a:off x="6254473" y="214929"/>
            <a:ext cx="45719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22" name="15 Elipse"/>
          <p:cNvSpPr/>
          <p:nvPr/>
        </p:nvSpPr>
        <p:spPr bwMode="auto">
          <a:xfrm>
            <a:off x="6398489" y="214929"/>
            <a:ext cx="45719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23" name="16 Elipse"/>
          <p:cNvSpPr/>
          <p:nvPr/>
        </p:nvSpPr>
        <p:spPr bwMode="auto">
          <a:xfrm>
            <a:off x="6542505" y="214929"/>
            <a:ext cx="45719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24" name="17 Elipse"/>
          <p:cNvSpPr/>
          <p:nvPr/>
        </p:nvSpPr>
        <p:spPr bwMode="auto">
          <a:xfrm>
            <a:off x="6686521" y="214929"/>
            <a:ext cx="45719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25" name="18 Elipse"/>
          <p:cNvSpPr/>
          <p:nvPr/>
        </p:nvSpPr>
        <p:spPr bwMode="auto">
          <a:xfrm>
            <a:off x="7308304" y="214929"/>
            <a:ext cx="47575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26" name="22 Elipse"/>
          <p:cNvSpPr/>
          <p:nvPr/>
        </p:nvSpPr>
        <p:spPr bwMode="auto">
          <a:xfrm>
            <a:off x="8412857" y="214929"/>
            <a:ext cx="47575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27" name="17 Elipse"/>
          <p:cNvSpPr/>
          <p:nvPr/>
        </p:nvSpPr>
        <p:spPr bwMode="auto">
          <a:xfrm>
            <a:off x="6830537" y="214929"/>
            <a:ext cx="45719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66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lvl="1" indent="-342900">
              <a:buSzPct val="80000"/>
              <a:buFont typeface="Wingdings" pitchFamily="2" charset="2"/>
              <a:buChar char="Ø"/>
            </a:pPr>
            <a:r>
              <a:rPr lang="en-US" sz="2000" dirty="0" smtClean="0"/>
              <a:t>Case study:</a:t>
            </a:r>
          </a:p>
          <a:p>
            <a:pPr marL="701675" lvl="2" indent="-342900">
              <a:buSzPct val="80000"/>
              <a:buFont typeface="Wingdings" pitchFamily="2" charset="2"/>
              <a:buChar char="Ø"/>
            </a:pPr>
            <a:r>
              <a:rPr lang="en-US" sz="1900" dirty="0" smtClean="0"/>
              <a:t>Active household demand response potential savings in Spain</a:t>
            </a:r>
          </a:p>
          <a:p>
            <a:pPr marL="342900" lvl="1" indent="-342900">
              <a:buSzPct val="80000"/>
              <a:buFont typeface="Wingdings" pitchFamily="2" charset="2"/>
              <a:buChar char="Ø"/>
            </a:pPr>
            <a:endParaRPr lang="en-US" sz="2000" dirty="0" smtClean="0"/>
          </a:p>
          <a:p>
            <a:pPr marL="342900" lvl="1" indent="-342900">
              <a:buSzPct val="80000"/>
              <a:buFont typeface="Wingdings" pitchFamily="2" charset="2"/>
              <a:buChar char="Ø"/>
            </a:pPr>
            <a:endParaRPr lang="en-US" sz="2000" dirty="0" smtClean="0"/>
          </a:p>
          <a:p>
            <a:pPr marL="342900" lvl="1" indent="-342900">
              <a:buSzPct val="80000"/>
              <a:buFont typeface="Wingdings" pitchFamily="2" charset="2"/>
              <a:buChar char="Ø"/>
            </a:pPr>
            <a:endParaRPr lang="en-US" sz="20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36000" rIns="54000" bIns="18000" numCol="1" anchor="b" anchorCtr="0" compatLnSpc="1">
            <a:prstTxWarp prst="textNoShape">
              <a:avLst/>
            </a:prstTxWarp>
          </a:bodyPr>
          <a:lstStyle/>
          <a:p>
            <a:pPr marL="457200" indent="-457200" eaLnBrk="1" hangingPunct="1"/>
            <a:r>
              <a:rPr lang="es-ES" dirty="0" err="1" smtClean="0"/>
              <a:t>Introduction</a:t>
            </a:r>
            <a:endParaRPr lang="en-US" sz="3200" dirty="0"/>
          </a:p>
        </p:txBody>
      </p:sp>
      <p:graphicFrame>
        <p:nvGraphicFramePr>
          <p:cNvPr id="6" name="5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904657"/>
              </p:ext>
            </p:extLst>
          </p:nvPr>
        </p:nvGraphicFramePr>
        <p:xfrm>
          <a:off x="4067944" y="1791056"/>
          <a:ext cx="2492308" cy="1790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8655072"/>
              </p:ext>
            </p:extLst>
          </p:nvPr>
        </p:nvGraphicFramePr>
        <p:xfrm>
          <a:off x="6643845" y="1772816"/>
          <a:ext cx="2492308" cy="1790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11 Flecha abajo"/>
          <p:cNvSpPr>
            <a:spLocks noChangeArrowheads="1"/>
          </p:cNvSpPr>
          <p:nvPr/>
        </p:nvSpPr>
        <p:spPr bwMode="auto">
          <a:xfrm>
            <a:off x="5941963" y="2007080"/>
            <a:ext cx="197826" cy="28575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EFAD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Optima" pitchFamily="2" charset="0"/>
            </a:endParaRPr>
          </a:p>
        </p:txBody>
      </p:sp>
      <p:sp>
        <p:nvSpPr>
          <p:cNvPr id="9" name="12 Flecha curvada hacia abajo"/>
          <p:cNvSpPr>
            <a:spLocks noChangeArrowheads="1"/>
          </p:cNvSpPr>
          <p:nvPr/>
        </p:nvSpPr>
        <p:spPr bwMode="auto">
          <a:xfrm flipH="1">
            <a:off x="7508721" y="2156380"/>
            <a:ext cx="989134" cy="357188"/>
          </a:xfrm>
          <a:prstGeom prst="curvedDownArrow">
            <a:avLst>
              <a:gd name="adj1" fmla="val 45500"/>
              <a:gd name="adj2" fmla="val 75083"/>
              <a:gd name="adj3" fmla="val 39222"/>
            </a:avLst>
          </a:prstGeom>
          <a:solidFill>
            <a:srgbClr val="EFAD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Optima" pitchFamily="2" charset="0"/>
            </a:endParaRPr>
          </a:p>
        </p:txBody>
      </p:sp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997400"/>
              </p:ext>
            </p:extLst>
          </p:nvPr>
        </p:nvGraphicFramePr>
        <p:xfrm>
          <a:off x="1596217" y="4221088"/>
          <a:ext cx="6095582" cy="13335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761948"/>
                <a:gridCol w="1997811"/>
                <a:gridCol w="648072"/>
                <a:gridCol w="936104"/>
                <a:gridCol w="792088"/>
                <a:gridCol w="959559"/>
              </a:tblGrid>
              <a:tr h="190500">
                <a:tc rowSpan="2" gridSpan="2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11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 effects detail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Indirect Effects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efficiency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displacement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efficiency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displacement</a:t>
                      </a:r>
                      <a:endParaRPr lang="en-US" sz="11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 - electricity model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ok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ok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gridSpan="2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 - CGE model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gridSpan="2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 - CGE with technology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ok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ok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1" u="none" strike="noStrike" kern="1200" noProof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Hybrid</a:t>
                      </a:r>
                      <a:endParaRPr lang="en-US" sz="1100" b="1" u="none" strike="noStrike" kern="1200" noProof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 - CGE with tech and time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ok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ok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1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Hard link hybrid </a:t>
                      </a:r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model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ok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325043"/>
              </p:ext>
            </p:extLst>
          </p:nvPr>
        </p:nvGraphicFramePr>
        <p:xfrm>
          <a:off x="112440" y="1863064"/>
          <a:ext cx="3883496" cy="16926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0874"/>
                <a:gridCol w="790922"/>
                <a:gridCol w="753548"/>
                <a:gridCol w="1368152"/>
              </a:tblGrid>
              <a:tr h="113208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effectLst/>
                        </a:rPr>
                        <a:t>Consumption variation with ADR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Optima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322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00" u="none" strike="noStrike">
                          <a:effectLst/>
                        </a:rPr>
                        <a:t>Appliance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>
                          <a:effectLst/>
                        </a:rPr>
                        <a:t>Displacement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>
                          <a:effectLst/>
                        </a:rPr>
                        <a:t>Reduction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00" u="none" strike="noStrike">
                          <a:effectLst/>
                        </a:rPr>
                        <a:t>ADR actions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4322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00" u="none" strike="noStrike">
                          <a:effectLst/>
                        </a:rPr>
                        <a:t>Washing machine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>
                          <a:effectLst/>
                        </a:rPr>
                        <a:t>100%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>
                          <a:effectLst/>
                        </a:rPr>
                        <a:t>40%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800"/>
                        <a:buFont typeface="Symbol"/>
                        <a:buChar char="·"/>
                      </a:pPr>
                      <a:r>
                        <a:rPr lang="en-US" sz="800" u="none" strike="noStrike" dirty="0" smtClean="0">
                          <a:effectLst/>
                        </a:rPr>
                        <a:t> Full </a:t>
                      </a:r>
                      <a:r>
                        <a:rPr lang="en-US" sz="800" u="none" strike="noStrike" dirty="0">
                          <a:effectLst/>
                        </a:rPr>
                        <a:t>shutdown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Symbol"/>
                      </a:endParaRPr>
                    </a:p>
                  </a:txBody>
                  <a:tcPr marL="9525" marR="9525" marT="9525" marB="0" anchor="ctr"/>
                </a:tc>
              </a:tr>
              <a:tr h="14322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00" u="none" strike="noStrike">
                          <a:effectLst/>
                        </a:rPr>
                        <a:t>Dishwasher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>
                          <a:effectLst/>
                        </a:rPr>
                        <a:t>100%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>
                          <a:effectLst/>
                        </a:rPr>
                        <a:t>40%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800"/>
                        <a:buFont typeface="Symbol"/>
                        <a:buChar char="·"/>
                      </a:pPr>
                      <a:r>
                        <a:rPr lang="en-US" sz="800" u="none" strike="noStrike" dirty="0" smtClean="0">
                          <a:effectLst/>
                        </a:rPr>
                        <a:t> ECO </a:t>
                      </a:r>
                      <a:r>
                        <a:rPr lang="en-US" sz="800" u="none" strike="noStrike" dirty="0">
                          <a:effectLst/>
                        </a:rPr>
                        <a:t>program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Symbol"/>
                      </a:endParaRPr>
                    </a:p>
                  </a:txBody>
                  <a:tcPr marL="9525" marR="9525" marT="9525" marB="0" anchor="ctr"/>
                </a:tc>
              </a:tr>
              <a:tr h="1132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00" u="none" strike="noStrike">
                          <a:effectLst/>
                        </a:rPr>
                        <a:t>Dryer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>
                          <a:effectLst/>
                        </a:rPr>
                        <a:t>100%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effectLst/>
                        </a:rPr>
                        <a:t>20%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800"/>
                        <a:buFont typeface="Symbol"/>
                        <a:buChar char="·"/>
                      </a:pPr>
                      <a:r>
                        <a:rPr lang="en-US" sz="800" u="none" strike="noStrike" dirty="0" smtClean="0">
                          <a:effectLst/>
                        </a:rPr>
                        <a:t> Limitations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Symbol"/>
                      </a:endParaRPr>
                    </a:p>
                  </a:txBody>
                  <a:tcPr marL="9525" marR="9525" marT="9525" marB="0" anchor="ctr"/>
                </a:tc>
              </a:tr>
              <a:tr h="21821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00" u="none" strike="noStrike">
                          <a:effectLst/>
                        </a:rPr>
                        <a:t>Water heating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>
                          <a:effectLst/>
                        </a:rPr>
                        <a:t>50%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>
                          <a:effectLst/>
                        </a:rPr>
                        <a:t>30%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800"/>
                        <a:buFont typeface="Symbol"/>
                        <a:buChar char="·"/>
                      </a:pPr>
                      <a:r>
                        <a:rPr lang="en-US" sz="800" u="none" strike="noStrike" dirty="0" smtClean="0">
                          <a:effectLst/>
                        </a:rPr>
                        <a:t> stop </a:t>
                      </a:r>
                      <a:r>
                        <a:rPr lang="en-US" sz="800" u="none" strike="noStrike" dirty="0">
                          <a:effectLst/>
                        </a:rPr>
                        <a:t>/ partial shutdown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Symbol"/>
                      </a:endParaRPr>
                    </a:p>
                  </a:txBody>
                  <a:tcPr marL="9525" marR="9525" marT="9525" marB="0" anchor="ctr"/>
                </a:tc>
              </a:tr>
              <a:tr h="21821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00" u="none" strike="noStrike">
                          <a:effectLst/>
                        </a:rPr>
                        <a:t>Heating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>
                          <a:effectLst/>
                        </a:rPr>
                        <a:t>-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>
                          <a:effectLst/>
                        </a:rPr>
                        <a:t>50%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800"/>
                        <a:buFont typeface="Symbol"/>
                        <a:buChar char="·"/>
                      </a:pPr>
                      <a:r>
                        <a:rPr lang="en-US" sz="800" u="none" strike="noStrike" dirty="0" smtClean="0">
                          <a:effectLst/>
                        </a:rPr>
                        <a:t> Unacceptable </a:t>
                      </a:r>
                      <a:r>
                        <a:rPr lang="en-US" sz="800" u="none" strike="noStrike" dirty="0">
                          <a:effectLst/>
                        </a:rPr>
                        <a:t>shutdown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Symbol"/>
                      </a:endParaRPr>
                    </a:p>
                  </a:txBody>
                  <a:tcPr marL="9525" marR="9525" marT="9525" marB="0" anchor="ctr"/>
                </a:tc>
              </a:tr>
              <a:tr h="35113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00" u="none" strike="noStrike" dirty="0" err="1">
                          <a:effectLst/>
                        </a:rPr>
                        <a:t>Air_conditioner</a:t>
                      </a:r>
                      <a:r>
                        <a:rPr lang="en-US" sz="800" u="none" strike="noStrike" dirty="0">
                          <a:effectLst/>
                        </a:rPr>
                        <a:t>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>
                          <a:effectLst/>
                        </a:rPr>
                        <a:t>-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>
                          <a:effectLst/>
                        </a:rPr>
                        <a:t>50%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800"/>
                        <a:buFont typeface="Symbol"/>
                        <a:buChar char="·"/>
                      </a:pPr>
                      <a:r>
                        <a:rPr lang="en-US" sz="800" u="none" strike="noStrike" dirty="0" smtClean="0">
                          <a:effectLst/>
                        </a:rPr>
                        <a:t> Power </a:t>
                      </a:r>
                      <a:r>
                        <a:rPr lang="en-US" sz="800" u="none" strike="noStrike" dirty="0">
                          <a:effectLst/>
                        </a:rPr>
                        <a:t>limitations, thermostat, time zones ...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Symbol"/>
                      </a:endParaRPr>
                    </a:p>
                  </a:txBody>
                  <a:tcPr marL="9525" marR="9525" marT="9525" marB="0" anchor="ctr"/>
                </a:tc>
              </a:tr>
              <a:tr h="21253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00" u="none" strike="noStrike">
                          <a:effectLst/>
                        </a:rPr>
                        <a:t>Others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>
                          <a:effectLst/>
                        </a:rPr>
                        <a:t>-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>
                          <a:effectLst/>
                        </a:rPr>
                        <a:t>-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00" u="none" strike="noStrike" dirty="0">
                          <a:effectLst/>
                        </a:rPr>
                        <a:t>Non manageable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6" name="1 CuadroTexto"/>
          <p:cNvSpPr txBox="1">
            <a:spLocks noChangeArrowheads="1"/>
          </p:cNvSpPr>
          <p:nvPr/>
        </p:nvSpPr>
        <p:spPr bwMode="auto">
          <a:xfrm>
            <a:off x="4283968" y="-6350"/>
            <a:ext cx="48965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Optima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9pPr>
          </a:lstStyle>
          <a:p>
            <a:pPr algn="just" eaLnBrk="1" hangingPunct="1"/>
            <a:r>
              <a:rPr lang="en-US" sz="900" dirty="0" smtClean="0"/>
              <a:t>Introduction      How is it different?     How do we do it?     What is it worth?         Conclusions</a:t>
            </a:r>
            <a:endParaRPr lang="en-US" sz="900" dirty="0"/>
          </a:p>
          <a:p>
            <a:pPr algn="just" eaLnBrk="1" hangingPunct="1"/>
            <a:endParaRPr lang="en-US" sz="900" dirty="0">
              <a:solidFill>
                <a:srgbClr val="000000"/>
              </a:solidFill>
            </a:endParaRPr>
          </a:p>
        </p:txBody>
      </p:sp>
      <p:sp>
        <p:nvSpPr>
          <p:cNvPr id="37" name="6 Elipse"/>
          <p:cNvSpPr/>
          <p:nvPr/>
        </p:nvSpPr>
        <p:spPr bwMode="auto">
          <a:xfrm>
            <a:off x="4427984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38" name="7 Elipse"/>
          <p:cNvSpPr/>
          <p:nvPr/>
        </p:nvSpPr>
        <p:spPr bwMode="auto">
          <a:xfrm>
            <a:off x="4572000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39" name="10 Elipse"/>
          <p:cNvSpPr/>
          <p:nvPr/>
        </p:nvSpPr>
        <p:spPr bwMode="auto">
          <a:xfrm>
            <a:off x="5220072" y="214929"/>
            <a:ext cx="45719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40" name="14 Elipse"/>
          <p:cNvSpPr/>
          <p:nvPr/>
        </p:nvSpPr>
        <p:spPr bwMode="auto">
          <a:xfrm>
            <a:off x="6254473" y="214929"/>
            <a:ext cx="45719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41" name="15 Elipse"/>
          <p:cNvSpPr/>
          <p:nvPr/>
        </p:nvSpPr>
        <p:spPr bwMode="auto">
          <a:xfrm>
            <a:off x="6398489" y="214929"/>
            <a:ext cx="45719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42" name="16 Elipse"/>
          <p:cNvSpPr/>
          <p:nvPr/>
        </p:nvSpPr>
        <p:spPr bwMode="auto">
          <a:xfrm>
            <a:off x="6542505" y="214929"/>
            <a:ext cx="45719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43" name="17 Elipse"/>
          <p:cNvSpPr/>
          <p:nvPr/>
        </p:nvSpPr>
        <p:spPr bwMode="auto">
          <a:xfrm>
            <a:off x="6686521" y="214929"/>
            <a:ext cx="45719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44" name="18 Elipse"/>
          <p:cNvSpPr/>
          <p:nvPr/>
        </p:nvSpPr>
        <p:spPr bwMode="auto">
          <a:xfrm>
            <a:off x="7308304" y="214929"/>
            <a:ext cx="47575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45" name="22 Elipse"/>
          <p:cNvSpPr/>
          <p:nvPr/>
        </p:nvSpPr>
        <p:spPr bwMode="auto">
          <a:xfrm>
            <a:off x="8412857" y="214929"/>
            <a:ext cx="47575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46" name="17 Elipse"/>
          <p:cNvSpPr/>
          <p:nvPr/>
        </p:nvSpPr>
        <p:spPr bwMode="auto">
          <a:xfrm>
            <a:off x="6830537" y="214929"/>
            <a:ext cx="45719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75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lvl="1" indent="-342900">
              <a:buSzPct val="80000"/>
              <a:buFont typeface="Wingdings" pitchFamily="2" charset="2"/>
              <a:buChar char="Ø"/>
            </a:pPr>
            <a:r>
              <a:rPr lang="en-US" sz="2000" dirty="0" smtClean="0"/>
              <a:t>Literature focused on detailing the electricity production technologies. </a:t>
            </a:r>
          </a:p>
          <a:p>
            <a:pPr marL="342900" lvl="1" indent="-342900">
              <a:buSzPct val="80000"/>
              <a:buFont typeface="Wingdings" pitchFamily="2" charset="2"/>
              <a:buChar char="Ø"/>
            </a:pPr>
            <a:endParaRPr lang="es-ES" sz="2000" dirty="0" smtClean="0"/>
          </a:p>
          <a:p>
            <a:pPr marL="342900" lvl="1" indent="-342900">
              <a:buSzPct val="80000"/>
              <a:buFont typeface="Wingdings" pitchFamily="2" charset="2"/>
              <a:buChar char="Ø"/>
            </a:pPr>
            <a:r>
              <a:rPr lang="en-US" sz="2000" dirty="0" smtClean="0"/>
              <a:t>Differences</a:t>
            </a:r>
            <a:r>
              <a:rPr lang="es-ES" sz="2000" dirty="0" smtClean="0"/>
              <a:t>:</a:t>
            </a:r>
          </a:p>
          <a:p>
            <a:pPr marL="701675" lvl="2" indent="-342900">
              <a:buSzPct val="80000"/>
              <a:buFont typeface="Wingdings" pitchFamily="2" charset="2"/>
              <a:buChar char="Ø"/>
            </a:pPr>
            <a:r>
              <a:rPr lang="en-US" sz="1900" dirty="0"/>
              <a:t>First point:  technological disaggregation in Top-down model is insufficient</a:t>
            </a:r>
            <a:r>
              <a:rPr lang="en-US" sz="1900" dirty="0" smtClean="0"/>
              <a:t>:</a:t>
            </a:r>
          </a:p>
          <a:p>
            <a:pPr marL="1060450" lvl="3" indent="-342900">
              <a:buSzPct val="80000"/>
              <a:buFont typeface="Wingdings" pitchFamily="2" charset="2"/>
              <a:buChar char="§"/>
            </a:pPr>
            <a:r>
              <a:rPr lang="en-US" sz="1800" dirty="0"/>
              <a:t>Average price limitation</a:t>
            </a:r>
          </a:p>
          <a:p>
            <a:pPr marL="701675" lvl="2" indent="-342900">
              <a:buSzPct val="80000"/>
              <a:buFont typeface="Wingdings" pitchFamily="2" charset="2"/>
              <a:buChar char="Ø"/>
            </a:pPr>
            <a:r>
              <a:rPr lang="en-US" sz="1900" dirty="0" smtClean="0"/>
              <a:t>Second </a:t>
            </a:r>
            <a:r>
              <a:rPr lang="en-US" sz="1900" dirty="0"/>
              <a:t>point: exclusive calibration of Top-down data does not maintain the linkage with bottom-up technological </a:t>
            </a:r>
            <a:r>
              <a:rPr lang="en-US" sz="1900" dirty="0" smtClean="0"/>
              <a:t>parameters.</a:t>
            </a:r>
          </a:p>
          <a:p>
            <a:pPr marL="1003300" lvl="3" indent="-285750">
              <a:buSzPct val="80000"/>
              <a:buFont typeface="Wingdings" pitchFamily="2" charset="2"/>
              <a:buChar char="§"/>
            </a:pPr>
            <a:r>
              <a:rPr lang="en-US" sz="1800" dirty="0"/>
              <a:t>Minimize entropy changes, distance… </a:t>
            </a:r>
          </a:p>
          <a:p>
            <a:pPr lvl="2">
              <a:buFont typeface="Wingdings" pitchFamily="2" charset="2"/>
              <a:buChar char="Ø"/>
            </a:pPr>
            <a:endParaRPr lang="en-US" sz="1700" dirty="0" smtClean="0"/>
          </a:p>
          <a:p>
            <a:r>
              <a:rPr lang="en-US" sz="2000" dirty="0" smtClean="0"/>
              <a:t>What do we do?</a:t>
            </a:r>
          </a:p>
          <a:p>
            <a:pPr lvl="1"/>
            <a:r>
              <a:rPr lang="en-US" sz="1800" dirty="0" smtClean="0"/>
              <a:t>Develop a CGE (Top-down) model capable of load block time disaggregated evaluation</a:t>
            </a:r>
          </a:p>
          <a:p>
            <a:pPr lvl="1"/>
            <a:r>
              <a:rPr lang="en-US" sz="1800" dirty="0" err="1" smtClean="0"/>
              <a:t>Reconciliate</a:t>
            </a:r>
            <a:r>
              <a:rPr lang="en-US" sz="1800" dirty="0" smtClean="0"/>
              <a:t> the data between Top-down and Bottom-up alternatives without any intermediary adjustment stage.</a:t>
            </a:r>
          </a:p>
          <a:p>
            <a:pPr lvl="1"/>
            <a:r>
              <a:rPr lang="en-US" sz="1800" dirty="0" smtClean="0"/>
              <a:t>Develop a completely integrated hybrid model, with the electricity power generation expansion planning and the CGE model formulated as simultaneously solved MCP problems.</a:t>
            </a:r>
          </a:p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36000" rIns="54000" bIns="18000" numCol="1" anchor="b" anchorCtr="0" compatLnSpc="1">
            <a:prstTxWarp prst="textNoShape">
              <a:avLst/>
            </a:prstTxWarp>
          </a:bodyPr>
          <a:lstStyle/>
          <a:p>
            <a:r>
              <a:rPr lang="es-ES" dirty="0"/>
              <a:t/>
            </a:r>
            <a:br>
              <a:rPr lang="es-ES" dirty="0"/>
            </a:br>
            <a:r>
              <a:rPr lang="en-US" sz="3200" dirty="0" smtClean="0"/>
              <a:t>How is it different?</a:t>
            </a:r>
            <a:endParaRPr lang="en-US" dirty="0"/>
          </a:p>
        </p:txBody>
      </p:sp>
      <p:sp>
        <p:nvSpPr>
          <p:cNvPr id="16" name="1 CuadroTexto"/>
          <p:cNvSpPr txBox="1">
            <a:spLocks noChangeArrowheads="1"/>
          </p:cNvSpPr>
          <p:nvPr/>
        </p:nvSpPr>
        <p:spPr bwMode="auto">
          <a:xfrm>
            <a:off x="4283968" y="-6350"/>
            <a:ext cx="48965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Optima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9pPr>
          </a:lstStyle>
          <a:p>
            <a:pPr algn="just" eaLnBrk="1" hangingPunct="1"/>
            <a:r>
              <a:rPr lang="en-US" sz="900" dirty="0" smtClean="0"/>
              <a:t>Introduction      How is it different?     How do we do it?     What is it worth?         Conclusions</a:t>
            </a:r>
            <a:endParaRPr lang="en-US" sz="900" dirty="0"/>
          </a:p>
          <a:p>
            <a:pPr algn="just" eaLnBrk="1" hangingPunct="1"/>
            <a:endParaRPr lang="en-US" sz="900" dirty="0">
              <a:solidFill>
                <a:srgbClr val="000000"/>
              </a:solidFill>
            </a:endParaRPr>
          </a:p>
        </p:txBody>
      </p:sp>
      <p:sp>
        <p:nvSpPr>
          <p:cNvPr id="17" name="6 Elipse"/>
          <p:cNvSpPr/>
          <p:nvPr/>
        </p:nvSpPr>
        <p:spPr bwMode="auto">
          <a:xfrm>
            <a:off x="4427984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18" name="7 Elipse"/>
          <p:cNvSpPr/>
          <p:nvPr/>
        </p:nvSpPr>
        <p:spPr bwMode="auto">
          <a:xfrm>
            <a:off x="4572000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19" name="10 Elipse"/>
          <p:cNvSpPr/>
          <p:nvPr/>
        </p:nvSpPr>
        <p:spPr bwMode="auto">
          <a:xfrm>
            <a:off x="5220072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20" name="14 Elipse"/>
          <p:cNvSpPr/>
          <p:nvPr/>
        </p:nvSpPr>
        <p:spPr bwMode="auto">
          <a:xfrm>
            <a:off x="6254473" y="214929"/>
            <a:ext cx="45719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21" name="15 Elipse"/>
          <p:cNvSpPr/>
          <p:nvPr/>
        </p:nvSpPr>
        <p:spPr bwMode="auto">
          <a:xfrm>
            <a:off x="6398489" y="214929"/>
            <a:ext cx="45719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22" name="16 Elipse"/>
          <p:cNvSpPr/>
          <p:nvPr/>
        </p:nvSpPr>
        <p:spPr bwMode="auto">
          <a:xfrm>
            <a:off x="6542505" y="214929"/>
            <a:ext cx="45719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23" name="17 Elipse"/>
          <p:cNvSpPr/>
          <p:nvPr/>
        </p:nvSpPr>
        <p:spPr bwMode="auto">
          <a:xfrm>
            <a:off x="6686521" y="214929"/>
            <a:ext cx="45719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24" name="18 Elipse"/>
          <p:cNvSpPr/>
          <p:nvPr/>
        </p:nvSpPr>
        <p:spPr bwMode="auto">
          <a:xfrm>
            <a:off x="7308304" y="214929"/>
            <a:ext cx="47575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25" name="22 Elipse"/>
          <p:cNvSpPr/>
          <p:nvPr/>
        </p:nvSpPr>
        <p:spPr bwMode="auto">
          <a:xfrm>
            <a:off x="8412857" y="214929"/>
            <a:ext cx="47575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26" name="17 Elipse"/>
          <p:cNvSpPr/>
          <p:nvPr/>
        </p:nvSpPr>
        <p:spPr bwMode="auto">
          <a:xfrm>
            <a:off x="6830537" y="214929"/>
            <a:ext cx="45719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04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lvl="1" indent="-342900">
              <a:buSzPct val="80000"/>
              <a:buFont typeface="Wingdings" pitchFamily="2" charset="2"/>
              <a:buChar char="Ø"/>
            </a:pPr>
            <a:r>
              <a:rPr lang="en-US" sz="2000" dirty="0" smtClean="0"/>
              <a:t>Identify costs in the BU model and associated parameters:</a:t>
            </a:r>
          </a:p>
          <a:p>
            <a:pPr marL="1060450" lvl="3" indent="-342900">
              <a:buSzPct val="80000"/>
              <a:buFont typeface="Arial" pitchFamily="34" charset="0"/>
              <a:buChar char="•"/>
            </a:pPr>
            <a:endParaRPr lang="es-ES" sz="1600" dirty="0" smtClean="0"/>
          </a:p>
          <a:p>
            <a:pPr marL="1060450" lvl="3" indent="-342900">
              <a:buSzPct val="80000"/>
              <a:buFont typeface="Arial" pitchFamily="34" charset="0"/>
              <a:buChar char="•"/>
            </a:pPr>
            <a:endParaRPr lang="es-ES" sz="1600" dirty="0"/>
          </a:p>
          <a:p>
            <a:pPr marL="1060450" lvl="3" indent="-342900">
              <a:buSzPct val="80000"/>
              <a:buFont typeface="Arial" pitchFamily="34" charset="0"/>
              <a:buChar char="•"/>
            </a:pPr>
            <a:endParaRPr lang="es-ES" sz="1600" dirty="0" smtClean="0"/>
          </a:p>
          <a:p>
            <a:pPr marL="1060450" lvl="3" indent="-342900">
              <a:buSzPct val="80000"/>
              <a:buFont typeface="Arial" pitchFamily="34" charset="0"/>
              <a:buChar char="•"/>
            </a:pPr>
            <a:endParaRPr lang="es-ES" sz="1600" dirty="0"/>
          </a:p>
          <a:p>
            <a:pPr marL="1060450" lvl="3" indent="-342900">
              <a:buSzPct val="80000"/>
              <a:buFont typeface="Arial" pitchFamily="34" charset="0"/>
              <a:buChar char="•"/>
            </a:pPr>
            <a:endParaRPr lang="es-ES" sz="1600" dirty="0" smtClean="0"/>
          </a:p>
          <a:p>
            <a:pPr marL="1060450" lvl="3" indent="-342900">
              <a:buSzPct val="80000"/>
              <a:buFont typeface="Arial" pitchFamily="34" charset="0"/>
              <a:buChar char="•"/>
            </a:pPr>
            <a:endParaRPr lang="es-ES" sz="1600" dirty="0" smtClean="0"/>
          </a:p>
          <a:p>
            <a:pPr marL="342900" lvl="1" indent="-342900">
              <a:buSzPct val="80000"/>
              <a:buFont typeface="Wingdings" pitchFamily="2" charset="2"/>
              <a:buChar char="Ø"/>
            </a:pPr>
            <a:endParaRPr lang="en-US" sz="2000" dirty="0" smtClean="0"/>
          </a:p>
          <a:p>
            <a:pPr marL="342900" lvl="1" indent="-342900">
              <a:buSzPct val="80000"/>
              <a:buFont typeface="Wingdings" pitchFamily="2" charset="2"/>
              <a:buChar char="Ø"/>
            </a:pPr>
            <a:endParaRPr lang="en-US" sz="2000" dirty="0"/>
          </a:p>
          <a:p>
            <a:pPr marL="342900" lvl="1" indent="-342900">
              <a:buSzPct val="80000"/>
              <a:buFont typeface="Wingdings" pitchFamily="2" charset="2"/>
              <a:buChar char="Ø"/>
            </a:pPr>
            <a:endParaRPr lang="en-US" sz="2000" dirty="0" smtClean="0"/>
          </a:p>
          <a:p>
            <a:pPr marL="342900" lvl="1" indent="-342900">
              <a:buSzPct val="80000"/>
              <a:buFont typeface="Wingdings" pitchFamily="2" charset="2"/>
              <a:buChar char="Ø"/>
            </a:pPr>
            <a:endParaRPr lang="en-US" sz="2000" dirty="0" smtClean="0"/>
          </a:p>
          <a:p>
            <a:pPr marL="342900" lvl="1" indent="-342900">
              <a:buSzPct val="80000"/>
              <a:buFont typeface="Wingdings" pitchFamily="2" charset="2"/>
              <a:buChar char="Ø"/>
            </a:pPr>
            <a:endParaRPr lang="en-US" sz="2000" dirty="0" smtClean="0"/>
          </a:p>
          <a:p>
            <a:pPr marL="342900" lvl="1" indent="-342900">
              <a:buSzPct val="80000"/>
              <a:buFont typeface="Wingdings" pitchFamily="2" charset="2"/>
              <a:buChar char="Ø"/>
            </a:pPr>
            <a:endParaRPr lang="en-US" sz="2000" dirty="0" smtClean="0"/>
          </a:p>
          <a:p>
            <a:pPr marL="342900" lvl="1" indent="-342900">
              <a:buSzPct val="80000"/>
              <a:buFont typeface="Wingdings" pitchFamily="2" charset="2"/>
              <a:buChar char="Ø"/>
            </a:pPr>
            <a:endParaRPr lang="en-US" sz="2000" dirty="0" smtClean="0"/>
          </a:p>
          <a:p>
            <a:pPr marL="342900" lvl="1" indent="-342900">
              <a:buSzPct val="80000"/>
              <a:buFont typeface="Wingdings" pitchFamily="2" charset="2"/>
              <a:buChar char="Ø"/>
            </a:pPr>
            <a:r>
              <a:rPr lang="en-US" sz="2000" dirty="0" smtClean="0"/>
              <a:t>Approximate the technological parameters to reflect the Top-down aggregate</a:t>
            </a:r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marL="271463" lvl="1" indent="-271463">
              <a:buSzPct val="80000"/>
              <a:buFont typeface="Optima" pitchFamily="2" charset="0"/>
              <a:buChar char="•"/>
            </a:pPr>
            <a:endParaRPr lang="en-US" sz="2000" b="1" dirty="0" smtClean="0"/>
          </a:p>
          <a:p>
            <a:pPr marL="271463" lvl="1" indent="-271463">
              <a:buSzPct val="80000"/>
              <a:buFont typeface="Optima" pitchFamily="2" charset="0"/>
              <a:buChar char="•"/>
            </a:pPr>
            <a:endParaRPr lang="en-US" sz="2000" b="1" dirty="0" smtClean="0"/>
          </a:p>
          <a:p>
            <a:pPr marL="271463" lvl="1" indent="-271463">
              <a:buSzPct val="80000"/>
              <a:buFont typeface="Optima" pitchFamily="2" charset="0"/>
              <a:buChar char="•"/>
            </a:pPr>
            <a:endParaRPr lang="en-US" sz="2000" b="1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36000" rIns="54000" bIns="18000" numCol="1" anchor="b" anchorCtr="0" compatLnSpc="1">
            <a:prstTxWarp prst="textNoShape">
              <a:avLst/>
            </a:prstTxWarp>
          </a:bodyPr>
          <a:lstStyle/>
          <a:p>
            <a:r>
              <a:rPr lang="es-ES" dirty="0"/>
              <a:t/>
            </a:r>
            <a:br>
              <a:rPr lang="es-ES" dirty="0"/>
            </a:br>
            <a:r>
              <a:rPr lang="en-US" sz="3200" dirty="0"/>
              <a:t>How </a:t>
            </a:r>
            <a:r>
              <a:rPr lang="en-US" sz="3200" dirty="0" smtClean="0"/>
              <a:t>do we </a:t>
            </a:r>
            <a:r>
              <a:rPr lang="en-US" sz="3200" dirty="0"/>
              <a:t>do it</a:t>
            </a:r>
            <a:r>
              <a:rPr lang="en-US" sz="3200" dirty="0" smtClean="0"/>
              <a:t>?</a:t>
            </a:r>
            <a:endParaRPr lang="en-US" dirty="0"/>
          </a:p>
        </p:txBody>
      </p:sp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324753"/>
              </p:ext>
            </p:extLst>
          </p:nvPr>
        </p:nvGraphicFramePr>
        <p:xfrm>
          <a:off x="3059832" y="2618904"/>
          <a:ext cx="3139752" cy="1818208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665191"/>
                <a:gridCol w="2474561"/>
              </a:tblGrid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Cost type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904" marR="4904" marT="49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Associated technology parameters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904" marR="4904" marT="4904" marB="0" anchor="b"/>
                </a:tc>
              </a:tr>
              <a:tr h="14401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Fuel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904" marR="4904" marT="49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Thermodynamic </a:t>
                      </a:r>
                      <a:r>
                        <a:rPr lang="en-US" sz="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efficiency, generated </a:t>
                      </a:r>
                      <a:r>
                        <a:rPr lang="en-US" sz="8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power, </a:t>
                      </a:r>
                      <a:r>
                        <a:rPr lang="en-US" sz="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fuel price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904" marR="4904" marT="4904" marB="0" anchor="b"/>
                </a:tc>
              </a:tr>
              <a:tr h="1580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Variable O&amp;M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904" marR="4904" marT="49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Variable O&amp;M costs by technology, generated </a:t>
                      </a:r>
                      <a:r>
                        <a:rPr lang="en-US" sz="8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power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904" marR="4904" marT="4904" marB="0" anchor="b"/>
                </a:tc>
              </a:tr>
              <a:tr h="13195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Fixed O&amp;M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904" marR="4904" marT="49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Fixed O&amp;M costs by technology, installed capacity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904" marR="4904" marT="4904" marB="0" anchor="b"/>
                </a:tc>
              </a:tr>
              <a:tr h="14522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Capital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904" marR="4904" marT="49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Overnight costs, construction time, years of amortization, real discount rate, interest rate  , installed capacity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904" marR="4904" marT="4904" marB="0" anchor="b"/>
                </a:tc>
              </a:tr>
              <a:tr h="14401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Labor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904" marR="4904" marT="49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labor use by technology, installed </a:t>
                      </a:r>
                      <a:r>
                        <a:rPr lang="en-US" sz="8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capacity, </a:t>
                      </a:r>
                      <a:r>
                        <a:rPr lang="en-US" sz="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social contributions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904" marR="4904" marT="4904" marB="0" anchor="b"/>
                </a:tc>
              </a:tr>
              <a:tr h="13195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Taxes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904" marR="4904" marT="49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Direct and indirect taxes, renewable subsidies,…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904" marR="4904" marT="4904" marB="0" anchor="b"/>
                </a:tc>
              </a:tr>
              <a:tr h="15608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Own </a:t>
                      </a:r>
                      <a:r>
                        <a:rPr lang="en-US" sz="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consumption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904" marR="4904" marT="49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electricity own consumption by technology, electricity price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904" marR="4904" marT="4904" marB="0" anchor="b"/>
                </a:tc>
              </a:tr>
              <a:tr h="13195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Losses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904" marR="4904" marT="49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electricity losses in the grid, electricity price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904" marR="4904" marT="4904" marB="0" anchor="b"/>
                </a:tc>
              </a:tr>
              <a:tr h="1580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Pumping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904" marR="4904" marT="49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pumping efficiency an generated </a:t>
                      </a:r>
                      <a:r>
                        <a:rPr lang="en-US" sz="8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power, </a:t>
                      </a:r>
                      <a:r>
                        <a:rPr lang="en-US" sz="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electricity price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904" marR="4904" marT="4904" marB="0" anchor="b"/>
                </a:tc>
              </a:tr>
            </a:tbl>
          </a:graphicData>
        </a:graphic>
      </p:graphicFrame>
      <p:sp>
        <p:nvSpPr>
          <p:cNvPr id="30" name="1 CuadroTexto"/>
          <p:cNvSpPr txBox="1">
            <a:spLocks noChangeArrowheads="1"/>
          </p:cNvSpPr>
          <p:nvPr/>
        </p:nvSpPr>
        <p:spPr bwMode="auto">
          <a:xfrm>
            <a:off x="4283968" y="-6350"/>
            <a:ext cx="48965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Optima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9pPr>
          </a:lstStyle>
          <a:p>
            <a:pPr algn="just" eaLnBrk="1" hangingPunct="1"/>
            <a:r>
              <a:rPr lang="en-US" sz="900" dirty="0" smtClean="0"/>
              <a:t>Introduction      How is it different?     How do we do it?     What is it worth?         Conclusions</a:t>
            </a:r>
            <a:endParaRPr lang="en-US" sz="900" dirty="0"/>
          </a:p>
          <a:p>
            <a:pPr algn="just" eaLnBrk="1" hangingPunct="1"/>
            <a:endParaRPr lang="en-US" sz="900" dirty="0">
              <a:solidFill>
                <a:srgbClr val="000000"/>
              </a:solidFill>
            </a:endParaRPr>
          </a:p>
        </p:txBody>
      </p:sp>
      <p:sp>
        <p:nvSpPr>
          <p:cNvPr id="31" name="6 Elipse"/>
          <p:cNvSpPr/>
          <p:nvPr/>
        </p:nvSpPr>
        <p:spPr bwMode="auto">
          <a:xfrm>
            <a:off x="4427984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32" name="7 Elipse"/>
          <p:cNvSpPr/>
          <p:nvPr/>
        </p:nvSpPr>
        <p:spPr bwMode="auto">
          <a:xfrm>
            <a:off x="4572000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33" name="10 Elipse"/>
          <p:cNvSpPr/>
          <p:nvPr/>
        </p:nvSpPr>
        <p:spPr bwMode="auto">
          <a:xfrm>
            <a:off x="5220072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34" name="14 Elipse"/>
          <p:cNvSpPr/>
          <p:nvPr/>
        </p:nvSpPr>
        <p:spPr bwMode="auto">
          <a:xfrm>
            <a:off x="6254473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35" name="15 Elipse"/>
          <p:cNvSpPr/>
          <p:nvPr/>
        </p:nvSpPr>
        <p:spPr bwMode="auto">
          <a:xfrm>
            <a:off x="6398489" y="214929"/>
            <a:ext cx="45719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36" name="16 Elipse"/>
          <p:cNvSpPr/>
          <p:nvPr/>
        </p:nvSpPr>
        <p:spPr bwMode="auto">
          <a:xfrm>
            <a:off x="6542505" y="214929"/>
            <a:ext cx="45719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37" name="17 Elipse"/>
          <p:cNvSpPr/>
          <p:nvPr/>
        </p:nvSpPr>
        <p:spPr bwMode="auto">
          <a:xfrm>
            <a:off x="6686521" y="214929"/>
            <a:ext cx="45719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38" name="18 Elipse"/>
          <p:cNvSpPr/>
          <p:nvPr/>
        </p:nvSpPr>
        <p:spPr bwMode="auto">
          <a:xfrm>
            <a:off x="7308304" y="214929"/>
            <a:ext cx="47575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39" name="22 Elipse"/>
          <p:cNvSpPr/>
          <p:nvPr/>
        </p:nvSpPr>
        <p:spPr bwMode="auto">
          <a:xfrm>
            <a:off x="8412857" y="214929"/>
            <a:ext cx="47575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40" name="17 Elipse"/>
          <p:cNvSpPr/>
          <p:nvPr/>
        </p:nvSpPr>
        <p:spPr bwMode="auto">
          <a:xfrm>
            <a:off x="6830537" y="214929"/>
            <a:ext cx="45719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graphicFrame>
        <p:nvGraphicFramePr>
          <p:cNvPr id="27" name="Chart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8042415"/>
              </p:ext>
            </p:extLst>
          </p:nvPr>
        </p:nvGraphicFramePr>
        <p:xfrm>
          <a:off x="251520" y="1484784"/>
          <a:ext cx="2520000" cy="18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8" name="Chart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3563790"/>
              </p:ext>
            </p:extLst>
          </p:nvPr>
        </p:nvGraphicFramePr>
        <p:xfrm>
          <a:off x="6510333" y="1484884"/>
          <a:ext cx="2520000" cy="18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Right Arrow 8"/>
          <p:cNvSpPr/>
          <p:nvPr/>
        </p:nvSpPr>
        <p:spPr bwMode="auto">
          <a:xfrm>
            <a:off x="2938674" y="2258864"/>
            <a:ext cx="3361517" cy="216024"/>
          </a:xfrm>
          <a:prstGeom prst="rightArrow">
            <a:avLst/>
          </a:prstGeom>
          <a:solidFill>
            <a:srgbClr val="EFAD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41" name="Right Arrow 40"/>
          <p:cNvSpPr/>
          <p:nvPr/>
        </p:nvSpPr>
        <p:spPr bwMode="auto">
          <a:xfrm rot="5400000">
            <a:off x="7386027" y="3639309"/>
            <a:ext cx="780657" cy="216024"/>
          </a:xfrm>
          <a:prstGeom prst="rightArrow">
            <a:avLst/>
          </a:prstGeom>
          <a:solidFill>
            <a:srgbClr val="EFAD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19924" y="4293096"/>
            <a:ext cx="2274982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Total electricity costs</a:t>
            </a:r>
          </a:p>
          <a:p>
            <a:pPr algn="ctr"/>
            <a:r>
              <a:rPr lang="en-US" dirty="0" smtClean="0"/>
              <a:t>32,000,000 M€</a:t>
            </a:r>
            <a:endParaRPr lang="en-US" dirty="0"/>
          </a:p>
        </p:txBody>
      </p:sp>
      <p:sp>
        <p:nvSpPr>
          <p:cNvPr id="13" name="Multiply 12"/>
          <p:cNvSpPr/>
          <p:nvPr/>
        </p:nvSpPr>
        <p:spPr bwMode="auto">
          <a:xfrm>
            <a:off x="7452320" y="3501008"/>
            <a:ext cx="648072" cy="432048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05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3913" y="981075"/>
            <a:ext cx="3649790" cy="5400675"/>
          </a:xfrm>
        </p:spPr>
        <p:txBody>
          <a:bodyPr/>
          <a:lstStyle/>
          <a:p>
            <a:pPr marL="342900" lvl="1" indent="-342900">
              <a:buSzPct val="80000"/>
              <a:buFont typeface="Wingdings" pitchFamily="2" charset="2"/>
              <a:buChar char="Ø"/>
            </a:pPr>
            <a:endParaRPr lang="es-ES" sz="2000" dirty="0" smtClean="0">
              <a:solidFill>
                <a:srgbClr val="FF0000"/>
              </a:solidFill>
            </a:endParaRPr>
          </a:p>
          <a:p>
            <a:pPr marL="342900" lvl="1" indent="-342900">
              <a:buSzPct val="80000"/>
              <a:buFont typeface="Wingdings" pitchFamily="2" charset="2"/>
              <a:buChar char="Ø"/>
            </a:pPr>
            <a:r>
              <a:rPr lang="en-US" sz="2000" dirty="0" smtClean="0"/>
              <a:t>Min-Max formulation:</a:t>
            </a:r>
          </a:p>
          <a:p>
            <a:pPr marL="701675" lvl="2" indent="-342900">
              <a:buSzPct val="80000"/>
              <a:buFont typeface="Wingdings" pitchFamily="2" charset="2"/>
              <a:buChar char="Ø"/>
            </a:pPr>
            <a:r>
              <a:rPr lang="en-US" sz="1900" dirty="0" smtClean="0"/>
              <a:t>Lineal; </a:t>
            </a:r>
          </a:p>
          <a:p>
            <a:pPr marL="701675" lvl="2" indent="-342900">
              <a:buSzPct val="80000"/>
              <a:buFont typeface="Wingdings" pitchFamily="2" charset="2"/>
              <a:buChar char="Ø"/>
            </a:pPr>
            <a:r>
              <a:rPr lang="en-US" sz="1900" dirty="0" smtClean="0"/>
              <a:t>Optimal deviations are estimated to be at the same neighbor.</a:t>
            </a:r>
          </a:p>
          <a:p>
            <a:pPr marL="342900" lvl="1" indent="-342900">
              <a:buSzPct val="80000"/>
              <a:buFont typeface="Wingdings" pitchFamily="2" charset="2"/>
              <a:buChar char="Ø"/>
            </a:pPr>
            <a:endParaRPr lang="en-US" sz="2000" dirty="0" smtClean="0"/>
          </a:p>
          <a:p>
            <a:pPr marL="342900" lvl="1" indent="-342900">
              <a:buSzPct val="80000"/>
              <a:buFont typeface="Wingdings" pitchFamily="2" charset="2"/>
              <a:buChar char="Ø"/>
            </a:pPr>
            <a:endParaRPr lang="en-US" sz="2000" dirty="0" smtClean="0"/>
          </a:p>
          <a:p>
            <a:pPr marL="342900" lvl="1" indent="-342900">
              <a:buSzPct val="80000"/>
              <a:buFont typeface="Wingdings" pitchFamily="2" charset="2"/>
              <a:buChar char="Ø"/>
            </a:pPr>
            <a:r>
              <a:rPr lang="en-US" sz="2000" dirty="0" smtClean="0"/>
              <a:t>Fixed costs distribution by</a:t>
            </a:r>
          </a:p>
          <a:p>
            <a:pPr marL="0" lvl="1" indent="0">
              <a:buSzPct val="80000"/>
              <a:buNone/>
            </a:pPr>
            <a:r>
              <a:rPr lang="en-US" sz="2000" dirty="0" smtClean="0"/>
              <a:t>       load blocks;</a:t>
            </a:r>
          </a:p>
          <a:p>
            <a:pPr marL="701675" lvl="2" indent="-342900">
              <a:buSzPct val="80000"/>
            </a:pPr>
            <a:r>
              <a:rPr lang="en-US" sz="1400" dirty="0" smtClean="0"/>
              <a:t>Annual </a:t>
            </a:r>
            <a:r>
              <a:rPr lang="en-US" sz="1400" dirty="0"/>
              <a:t>O&amp;M; installed capacity amortization; new capacity installation;… </a:t>
            </a:r>
          </a:p>
          <a:p>
            <a:pPr marL="342900" lvl="1" indent="-342900">
              <a:buSzPct val="80000"/>
              <a:buFont typeface="Wingdings" pitchFamily="2" charset="2"/>
              <a:buChar char="Ø"/>
            </a:pPr>
            <a:r>
              <a:rPr lang="en-US" sz="2000" dirty="0" smtClean="0"/>
              <a:t>Non accounted costs</a:t>
            </a:r>
          </a:p>
          <a:p>
            <a:pPr marL="644525" lvl="2" indent="-285750">
              <a:buSzPct val="80000"/>
            </a:pPr>
            <a:r>
              <a:rPr lang="en-US" sz="1400" dirty="0"/>
              <a:t>Ramp and Startup costs;… </a:t>
            </a:r>
          </a:p>
          <a:p>
            <a:pPr marL="342900" lvl="1" indent="-342900">
              <a:buSzPct val="80000"/>
              <a:buFont typeface="Wingdings" pitchFamily="2" charset="2"/>
              <a:buChar char="Ø"/>
            </a:pPr>
            <a:r>
              <a:rPr lang="en-US" sz="2000" dirty="0" smtClean="0"/>
              <a:t>Market failures:</a:t>
            </a:r>
          </a:p>
          <a:p>
            <a:pPr marL="644525" lvl="2" indent="-285750">
              <a:buSzPct val="80000"/>
            </a:pPr>
            <a:r>
              <a:rPr lang="en-US" sz="1400" dirty="0"/>
              <a:t>Presence of non competitive market power rents; </a:t>
            </a:r>
            <a:r>
              <a:rPr lang="en-US" sz="1400" dirty="0" smtClean="0"/>
              <a:t>windfall </a:t>
            </a:r>
            <a:r>
              <a:rPr lang="en-US" sz="1400" dirty="0"/>
              <a:t>profits;… </a:t>
            </a:r>
          </a:p>
          <a:p>
            <a:pPr marL="342900" lvl="1" indent="-342900">
              <a:buSzPct val="80000"/>
              <a:buFont typeface="Wingdings" pitchFamily="2" charset="2"/>
              <a:buChar char="Ø"/>
            </a:pPr>
            <a:endParaRPr lang="en-US" sz="2000" dirty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marL="271463" lvl="1" indent="-271463">
              <a:buSzPct val="80000"/>
              <a:buFont typeface="Optima" pitchFamily="2" charset="0"/>
              <a:buChar char="•"/>
            </a:pPr>
            <a:endParaRPr lang="en-US" sz="2000" b="1" dirty="0" smtClean="0"/>
          </a:p>
          <a:p>
            <a:pPr marL="271463" lvl="1" indent="-271463">
              <a:buSzPct val="80000"/>
              <a:buFont typeface="Optima" pitchFamily="2" charset="0"/>
              <a:buChar char="•"/>
            </a:pPr>
            <a:endParaRPr lang="en-US" sz="2000" b="1" dirty="0" smtClean="0"/>
          </a:p>
          <a:p>
            <a:pPr marL="271463" lvl="1" indent="-271463">
              <a:buSzPct val="80000"/>
              <a:buFont typeface="Optima" pitchFamily="2" charset="0"/>
              <a:buChar char="•"/>
            </a:pPr>
            <a:endParaRPr lang="en-US" sz="2000" b="1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36000" rIns="54000" bIns="18000" numCol="1" anchor="b" anchorCtr="0" compatLnSpc="1">
            <a:prstTxWarp prst="textNoShape">
              <a:avLst/>
            </a:prstTxWarp>
          </a:bodyPr>
          <a:lstStyle/>
          <a:p>
            <a:r>
              <a:rPr lang="es-ES" dirty="0"/>
              <a:t/>
            </a:r>
            <a:br>
              <a:rPr lang="es-ES" dirty="0"/>
            </a:br>
            <a:r>
              <a:rPr lang="en-US" sz="3200" dirty="0"/>
              <a:t>How </a:t>
            </a:r>
            <a:r>
              <a:rPr lang="en-US" sz="3200" dirty="0" smtClean="0"/>
              <a:t>do we </a:t>
            </a:r>
            <a:r>
              <a:rPr lang="en-US" sz="3200" dirty="0"/>
              <a:t>do it</a:t>
            </a:r>
            <a:r>
              <a:rPr lang="en-US" sz="3200" dirty="0" smtClean="0"/>
              <a:t>?</a:t>
            </a:r>
            <a:endParaRPr lang="en-US" dirty="0"/>
          </a:p>
        </p:txBody>
      </p:sp>
      <p:sp>
        <p:nvSpPr>
          <p:cNvPr id="74" name="73 CuadroTexto"/>
          <p:cNvSpPr txBox="1"/>
          <p:nvPr/>
        </p:nvSpPr>
        <p:spPr>
          <a:xfrm>
            <a:off x="4523518" y="908720"/>
            <a:ext cx="4296954" cy="221599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400" dirty="0" smtClean="0"/>
              <a:t>Min Max </a:t>
            </a:r>
            <a:r>
              <a:rPr lang="en-US" sz="1400" dirty="0" smtClean="0"/>
              <a:t>Deviation</a:t>
            </a:r>
          </a:p>
          <a:p>
            <a:endParaRPr lang="es-ES" sz="1400" dirty="0" smtClean="0"/>
          </a:p>
          <a:p>
            <a:endParaRPr lang="es-ES" sz="1400" dirty="0" smtClean="0"/>
          </a:p>
          <a:p>
            <a:endParaRPr lang="es-ES" sz="1400" dirty="0"/>
          </a:p>
          <a:p>
            <a:endParaRPr lang="es-ES" sz="1400" dirty="0" smtClean="0"/>
          </a:p>
          <a:p>
            <a:endParaRPr lang="es-ES" sz="1400" dirty="0" smtClean="0"/>
          </a:p>
          <a:p>
            <a:endParaRPr lang="es-ES" dirty="0"/>
          </a:p>
          <a:p>
            <a:endParaRPr lang="es-ES" dirty="0" smtClean="0"/>
          </a:p>
          <a:p>
            <a:endParaRPr lang="en-US" dirty="0"/>
          </a:p>
        </p:txBody>
      </p:sp>
      <p:grpSp>
        <p:nvGrpSpPr>
          <p:cNvPr id="75" name="74 Grupo"/>
          <p:cNvGrpSpPr/>
          <p:nvPr/>
        </p:nvGrpSpPr>
        <p:grpSpPr>
          <a:xfrm>
            <a:off x="5198419" y="4797152"/>
            <a:ext cx="2639591" cy="1541492"/>
            <a:chOff x="1238224" y="3500439"/>
            <a:chExt cx="4786346" cy="2795174"/>
          </a:xfrm>
        </p:grpSpPr>
        <p:sp>
          <p:nvSpPr>
            <p:cNvPr id="76" name="75 Rectángulo"/>
            <p:cNvSpPr/>
            <p:nvPr/>
          </p:nvSpPr>
          <p:spPr bwMode="auto">
            <a:xfrm>
              <a:off x="1595414" y="4500570"/>
              <a:ext cx="3286148" cy="107157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rPr>
                <a:t>   </a:t>
              </a:r>
              <a:endPara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cxnSp>
          <p:nvCxnSpPr>
            <p:cNvPr id="77" name="76 Conector recto de flecha"/>
            <p:cNvCxnSpPr/>
            <p:nvPr/>
          </p:nvCxnSpPr>
          <p:spPr bwMode="auto">
            <a:xfrm rot="5400000" flipH="1" flipV="1">
              <a:off x="346441" y="4749412"/>
              <a:ext cx="2500330" cy="2383"/>
            </a:xfrm>
            <a:prstGeom prst="straightConnector1">
              <a:avLst/>
            </a:prstGeom>
            <a:solidFill>
              <a:srgbClr val="EFAD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8" name="77 Conector recto de flecha"/>
            <p:cNvCxnSpPr/>
            <p:nvPr/>
          </p:nvCxnSpPr>
          <p:spPr bwMode="auto">
            <a:xfrm>
              <a:off x="1479692" y="5857098"/>
              <a:ext cx="4544878" cy="794"/>
            </a:xfrm>
            <a:prstGeom prst="straightConnector1">
              <a:avLst/>
            </a:prstGeom>
            <a:solidFill>
              <a:srgbClr val="EFAD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9" name="78 Rectángulo"/>
            <p:cNvSpPr/>
            <p:nvPr/>
          </p:nvSpPr>
          <p:spPr bwMode="auto">
            <a:xfrm>
              <a:off x="1595414" y="5572140"/>
              <a:ext cx="1143008" cy="28575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rPr>
                <a:t>Nuclear</a:t>
              </a:r>
            </a:p>
          </p:txBody>
        </p:sp>
        <p:sp>
          <p:nvSpPr>
            <p:cNvPr id="80" name="79 Rectángulo"/>
            <p:cNvSpPr/>
            <p:nvPr/>
          </p:nvSpPr>
          <p:spPr bwMode="auto">
            <a:xfrm>
              <a:off x="2738422" y="5203960"/>
              <a:ext cx="642942" cy="65393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81" name="80 Rectángulo"/>
            <p:cNvSpPr/>
            <p:nvPr/>
          </p:nvSpPr>
          <p:spPr bwMode="auto">
            <a:xfrm>
              <a:off x="3381365" y="4929199"/>
              <a:ext cx="785818" cy="92869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82" name="81 Rectángulo"/>
            <p:cNvSpPr/>
            <p:nvPr/>
          </p:nvSpPr>
          <p:spPr bwMode="auto">
            <a:xfrm>
              <a:off x="4167182" y="4643446"/>
              <a:ext cx="214314" cy="1214446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83" name="82 Rectángulo"/>
            <p:cNvSpPr/>
            <p:nvPr/>
          </p:nvSpPr>
          <p:spPr bwMode="auto">
            <a:xfrm>
              <a:off x="4381496" y="4572008"/>
              <a:ext cx="214314" cy="1285884"/>
            </a:xfrm>
            <a:prstGeom prst="rect">
              <a:avLst/>
            </a:prstGeom>
            <a:solidFill>
              <a:srgbClr val="EFAD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84" name="83 Rectángulo"/>
            <p:cNvSpPr/>
            <p:nvPr/>
          </p:nvSpPr>
          <p:spPr bwMode="auto">
            <a:xfrm>
              <a:off x="4595810" y="4572008"/>
              <a:ext cx="214314" cy="1285884"/>
            </a:xfrm>
            <a:prstGeom prst="rect">
              <a:avLst/>
            </a:prstGeom>
            <a:solidFill>
              <a:srgbClr val="EFAD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85" name="84 Rectángulo"/>
            <p:cNvSpPr/>
            <p:nvPr/>
          </p:nvSpPr>
          <p:spPr bwMode="auto">
            <a:xfrm>
              <a:off x="4810124" y="4500570"/>
              <a:ext cx="214314" cy="1357322"/>
            </a:xfrm>
            <a:prstGeom prst="rect">
              <a:avLst/>
            </a:prstGeom>
            <a:solidFill>
              <a:srgbClr val="EFAD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86" name="85 Rectángulo"/>
            <p:cNvSpPr/>
            <p:nvPr/>
          </p:nvSpPr>
          <p:spPr bwMode="auto">
            <a:xfrm>
              <a:off x="5024438" y="4286256"/>
              <a:ext cx="285752" cy="157163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87" name="86 Rectángulo"/>
            <p:cNvSpPr/>
            <p:nvPr/>
          </p:nvSpPr>
          <p:spPr bwMode="auto">
            <a:xfrm>
              <a:off x="5310190" y="4019888"/>
              <a:ext cx="428628" cy="183800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cxnSp>
          <p:nvCxnSpPr>
            <p:cNvPr id="88" name="87 Conector recto"/>
            <p:cNvCxnSpPr>
              <a:stCxn id="85" idx="0"/>
            </p:cNvCxnSpPr>
            <p:nvPr/>
          </p:nvCxnSpPr>
          <p:spPr bwMode="auto">
            <a:xfrm rot="16200000" flipV="1">
              <a:off x="3256348" y="2839636"/>
              <a:ext cx="0" cy="3321867"/>
            </a:xfrm>
            <a:prstGeom prst="line">
              <a:avLst/>
            </a:prstGeom>
            <a:solidFill>
              <a:srgbClr val="EFAD00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9" name="88 CuadroTexto"/>
            <p:cNvSpPr txBox="1"/>
            <p:nvPr/>
          </p:nvSpPr>
          <p:spPr>
            <a:xfrm>
              <a:off x="1238224" y="4286256"/>
              <a:ext cx="437888" cy="4498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p</a:t>
              </a:r>
              <a:endParaRPr lang="en-US" sz="1200" dirty="0"/>
            </a:p>
          </p:txBody>
        </p:sp>
        <p:sp>
          <p:nvSpPr>
            <p:cNvPr id="90" name="89 CuadroTexto"/>
            <p:cNvSpPr txBox="1"/>
            <p:nvPr/>
          </p:nvSpPr>
          <p:spPr>
            <a:xfrm>
              <a:off x="4765839" y="5845750"/>
              <a:ext cx="437888" cy="4498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q</a:t>
              </a:r>
              <a:endParaRPr lang="en-US" sz="1200" dirty="0"/>
            </a:p>
          </p:txBody>
        </p:sp>
        <p:cxnSp>
          <p:nvCxnSpPr>
            <p:cNvPr id="91" name="90 Conector recto"/>
            <p:cNvCxnSpPr>
              <a:endCxn id="85" idx="2"/>
            </p:cNvCxnSpPr>
            <p:nvPr/>
          </p:nvCxnSpPr>
          <p:spPr bwMode="auto">
            <a:xfrm flipH="1">
              <a:off x="4917281" y="4007793"/>
              <a:ext cx="2" cy="1850098"/>
            </a:xfrm>
            <a:prstGeom prst="line">
              <a:avLst/>
            </a:prstGeom>
            <a:solidFill>
              <a:srgbClr val="EFAD00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2" name="91 CuadroTexto"/>
            <p:cNvSpPr txBox="1"/>
            <p:nvPr/>
          </p:nvSpPr>
          <p:spPr>
            <a:xfrm>
              <a:off x="4274339" y="5143511"/>
              <a:ext cx="699589" cy="3273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800" dirty="0" smtClean="0"/>
                <a:t>CCGT</a:t>
              </a:r>
              <a:endParaRPr lang="es-ES" sz="800" dirty="0"/>
            </a:p>
          </p:txBody>
        </p:sp>
        <p:sp>
          <p:nvSpPr>
            <p:cNvPr id="93" name="92 CuadroTexto"/>
            <p:cNvSpPr txBox="1"/>
            <p:nvPr/>
          </p:nvSpPr>
          <p:spPr>
            <a:xfrm>
              <a:off x="4996230" y="5143511"/>
              <a:ext cx="787283" cy="3273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Fuel oil</a:t>
              </a:r>
              <a:endParaRPr lang="en-US" sz="800" dirty="0"/>
            </a:p>
          </p:txBody>
        </p:sp>
        <p:sp>
          <p:nvSpPr>
            <p:cNvPr id="95" name="94 CuadroTexto"/>
            <p:cNvSpPr txBox="1"/>
            <p:nvPr/>
          </p:nvSpPr>
          <p:spPr>
            <a:xfrm>
              <a:off x="3074685" y="5367234"/>
              <a:ext cx="830997" cy="3498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Carbon</a:t>
              </a:r>
              <a:endParaRPr lang="en-US" sz="800" dirty="0"/>
            </a:p>
          </p:txBody>
        </p:sp>
      </p:grpSp>
      <p:sp>
        <p:nvSpPr>
          <p:cNvPr id="41" name="1 CuadroTexto"/>
          <p:cNvSpPr txBox="1">
            <a:spLocks noChangeArrowheads="1"/>
          </p:cNvSpPr>
          <p:nvPr/>
        </p:nvSpPr>
        <p:spPr bwMode="auto">
          <a:xfrm>
            <a:off x="4283968" y="-6350"/>
            <a:ext cx="48965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Optima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9pPr>
          </a:lstStyle>
          <a:p>
            <a:pPr algn="just" eaLnBrk="1" hangingPunct="1"/>
            <a:r>
              <a:rPr lang="en-US" sz="900" dirty="0" smtClean="0"/>
              <a:t>Introduction      How is it different?     How do we do it?     What is it worth?         Conclusions</a:t>
            </a:r>
            <a:endParaRPr lang="en-US" sz="900" dirty="0"/>
          </a:p>
          <a:p>
            <a:pPr algn="just" eaLnBrk="1" hangingPunct="1"/>
            <a:endParaRPr lang="en-US" sz="900" dirty="0">
              <a:solidFill>
                <a:srgbClr val="000000"/>
              </a:solidFill>
            </a:endParaRPr>
          </a:p>
        </p:txBody>
      </p:sp>
      <p:sp>
        <p:nvSpPr>
          <p:cNvPr id="42" name="6 Elipse"/>
          <p:cNvSpPr/>
          <p:nvPr/>
        </p:nvSpPr>
        <p:spPr bwMode="auto">
          <a:xfrm>
            <a:off x="4427984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43" name="7 Elipse"/>
          <p:cNvSpPr/>
          <p:nvPr/>
        </p:nvSpPr>
        <p:spPr bwMode="auto">
          <a:xfrm>
            <a:off x="4572000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44" name="10 Elipse"/>
          <p:cNvSpPr/>
          <p:nvPr/>
        </p:nvSpPr>
        <p:spPr bwMode="auto">
          <a:xfrm>
            <a:off x="5220072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45" name="14 Elipse"/>
          <p:cNvSpPr/>
          <p:nvPr/>
        </p:nvSpPr>
        <p:spPr bwMode="auto">
          <a:xfrm>
            <a:off x="6254473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46" name="15 Elipse"/>
          <p:cNvSpPr/>
          <p:nvPr/>
        </p:nvSpPr>
        <p:spPr bwMode="auto">
          <a:xfrm>
            <a:off x="6398489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47" name="16 Elipse"/>
          <p:cNvSpPr/>
          <p:nvPr/>
        </p:nvSpPr>
        <p:spPr bwMode="auto">
          <a:xfrm>
            <a:off x="6542505" y="214929"/>
            <a:ext cx="45719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48" name="17 Elipse"/>
          <p:cNvSpPr/>
          <p:nvPr/>
        </p:nvSpPr>
        <p:spPr bwMode="auto">
          <a:xfrm>
            <a:off x="6686521" y="214929"/>
            <a:ext cx="45719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49" name="18 Elipse"/>
          <p:cNvSpPr/>
          <p:nvPr/>
        </p:nvSpPr>
        <p:spPr bwMode="auto">
          <a:xfrm>
            <a:off x="7308304" y="214929"/>
            <a:ext cx="47575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50" name="22 Elipse"/>
          <p:cNvSpPr/>
          <p:nvPr/>
        </p:nvSpPr>
        <p:spPr bwMode="auto">
          <a:xfrm>
            <a:off x="8412857" y="214929"/>
            <a:ext cx="47575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51" name="17 Elipse"/>
          <p:cNvSpPr/>
          <p:nvPr/>
        </p:nvSpPr>
        <p:spPr bwMode="auto">
          <a:xfrm>
            <a:off x="6830537" y="214929"/>
            <a:ext cx="45719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grpSp>
        <p:nvGrpSpPr>
          <p:cNvPr id="53" name="74 Grupo"/>
          <p:cNvGrpSpPr/>
          <p:nvPr/>
        </p:nvGrpSpPr>
        <p:grpSpPr>
          <a:xfrm>
            <a:off x="5140965" y="3327668"/>
            <a:ext cx="2684096" cy="1501552"/>
            <a:chOff x="1157525" y="3500439"/>
            <a:chExt cx="4867045" cy="2722751"/>
          </a:xfrm>
        </p:grpSpPr>
        <p:sp>
          <p:nvSpPr>
            <p:cNvPr id="54" name="75 Rectángulo"/>
            <p:cNvSpPr/>
            <p:nvPr/>
          </p:nvSpPr>
          <p:spPr bwMode="auto">
            <a:xfrm>
              <a:off x="1595414" y="5203960"/>
              <a:ext cx="3286148" cy="368181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rPr>
                <a:t>   </a:t>
              </a:r>
              <a:endPara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cxnSp>
          <p:nvCxnSpPr>
            <p:cNvPr id="55" name="76 Conector recto de flecha"/>
            <p:cNvCxnSpPr/>
            <p:nvPr/>
          </p:nvCxnSpPr>
          <p:spPr bwMode="auto">
            <a:xfrm rot="5400000" flipH="1" flipV="1">
              <a:off x="346441" y="4749412"/>
              <a:ext cx="2500330" cy="2383"/>
            </a:xfrm>
            <a:prstGeom prst="straightConnector1">
              <a:avLst/>
            </a:prstGeom>
            <a:solidFill>
              <a:srgbClr val="EFAD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6" name="77 Conector recto de flecha"/>
            <p:cNvCxnSpPr/>
            <p:nvPr/>
          </p:nvCxnSpPr>
          <p:spPr bwMode="auto">
            <a:xfrm>
              <a:off x="1479692" y="5857098"/>
              <a:ext cx="4544878" cy="794"/>
            </a:xfrm>
            <a:prstGeom prst="straightConnector1">
              <a:avLst/>
            </a:prstGeom>
            <a:solidFill>
              <a:srgbClr val="EFAD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7" name="78 Rectángulo"/>
            <p:cNvSpPr/>
            <p:nvPr/>
          </p:nvSpPr>
          <p:spPr bwMode="auto">
            <a:xfrm>
              <a:off x="1595414" y="5572140"/>
              <a:ext cx="1143008" cy="28575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rPr>
                <a:t>Nuclear</a:t>
              </a:r>
            </a:p>
          </p:txBody>
        </p:sp>
        <p:sp>
          <p:nvSpPr>
            <p:cNvPr id="58" name="79 Rectángulo"/>
            <p:cNvSpPr/>
            <p:nvPr/>
          </p:nvSpPr>
          <p:spPr bwMode="auto">
            <a:xfrm>
              <a:off x="2738422" y="5203960"/>
              <a:ext cx="642942" cy="65393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59" name="80 Rectángulo"/>
            <p:cNvSpPr/>
            <p:nvPr/>
          </p:nvSpPr>
          <p:spPr bwMode="auto">
            <a:xfrm>
              <a:off x="3381365" y="4929199"/>
              <a:ext cx="785818" cy="92869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60" name="81 Rectángulo"/>
            <p:cNvSpPr/>
            <p:nvPr/>
          </p:nvSpPr>
          <p:spPr bwMode="auto">
            <a:xfrm>
              <a:off x="4167182" y="4643446"/>
              <a:ext cx="214314" cy="1214446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61" name="82 Rectángulo"/>
            <p:cNvSpPr/>
            <p:nvPr/>
          </p:nvSpPr>
          <p:spPr bwMode="auto">
            <a:xfrm>
              <a:off x="4381496" y="4572008"/>
              <a:ext cx="214314" cy="1285884"/>
            </a:xfrm>
            <a:prstGeom prst="rect">
              <a:avLst/>
            </a:prstGeom>
            <a:solidFill>
              <a:srgbClr val="EFAD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62" name="83 Rectángulo"/>
            <p:cNvSpPr/>
            <p:nvPr/>
          </p:nvSpPr>
          <p:spPr bwMode="auto">
            <a:xfrm>
              <a:off x="4595810" y="4572008"/>
              <a:ext cx="214314" cy="1285884"/>
            </a:xfrm>
            <a:prstGeom prst="rect">
              <a:avLst/>
            </a:prstGeom>
            <a:solidFill>
              <a:srgbClr val="EFAD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63" name="84 Rectángulo"/>
            <p:cNvSpPr/>
            <p:nvPr/>
          </p:nvSpPr>
          <p:spPr bwMode="auto">
            <a:xfrm>
              <a:off x="4810124" y="4500570"/>
              <a:ext cx="214314" cy="1357322"/>
            </a:xfrm>
            <a:prstGeom prst="rect">
              <a:avLst/>
            </a:prstGeom>
            <a:solidFill>
              <a:srgbClr val="EFAD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64" name="85 Rectángulo"/>
            <p:cNvSpPr/>
            <p:nvPr/>
          </p:nvSpPr>
          <p:spPr bwMode="auto">
            <a:xfrm>
              <a:off x="5024438" y="4286256"/>
              <a:ext cx="285752" cy="157163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65" name="86 Rectángulo"/>
            <p:cNvSpPr/>
            <p:nvPr/>
          </p:nvSpPr>
          <p:spPr bwMode="auto">
            <a:xfrm>
              <a:off x="5310190" y="4019888"/>
              <a:ext cx="428628" cy="183800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67" name="88 CuadroTexto"/>
            <p:cNvSpPr txBox="1"/>
            <p:nvPr/>
          </p:nvSpPr>
          <p:spPr>
            <a:xfrm>
              <a:off x="1157525" y="5015216"/>
              <a:ext cx="437888" cy="4498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p</a:t>
              </a:r>
              <a:endParaRPr lang="en-US" sz="1200" dirty="0"/>
            </a:p>
          </p:txBody>
        </p:sp>
        <p:sp>
          <p:nvSpPr>
            <p:cNvPr id="68" name="89 CuadroTexto"/>
            <p:cNvSpPr txBox="1"/>
            <p:nvPr/>
          </p:nvSpPr>
          <p:spPr>
            <a:xfrm>
              <a:off x="2855740" y="5773327"/>
              <a:ext cx="437888" cy="4498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q</a:t>
              </a:r>
              <a:endParaRPr lang="en-US" sz="1200" dirty="0"/>
            </a:p>
          </p:txBody>
        </p:sp>
        <p:cxnSp>
          <p:nvCxnSpPr>
            <p:cNvPr id="69" name="90 Conector recto"/>
            <p:cNvCxnSpPr/>
            <p:nvPr/>
          </p:nvCxnSpPr>
          <p:spPr bwMode="auto">
            <a:xfrm flipH="1">
              <a:off x="3074685" y="4007793"/>
              <a:ext cx="2" cy="1850098"/>
            </a:xfrm>
            <a:prstGeom prst="line">
              <a:avLst/>
            </a:prstGeom>
            <a:solidFill>
              <a:srgbClr val="EFAD00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0" name="91 CuadroTexto"/>
            <p:cNvSpPr txBox="1"/>
            <p:nvPr/>
          </p:nvSpPr>
          <p:spPr>
            <a:xfrm>
              <a:off x="4274339" y="5143511"/>
              <a:ext cx="699589" cy="3273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800" dirty="0" smtClean="0"/>
                <a:t>CCGT</a:t>
              </a:r>
              <a:endParaRPr lang="es-ES" sz="800" dirty="0"/>
            </a:p>
          </p:txBody>
        </p:sp>
        <p:sp>
          <p:nvSpPr>
            <p:cNvPr id="71" name="92 CuadroTexto"/>
            <p:cNvSpPr txBox="1"/>
            <p:nvPr/>
          </p:nvSpPr>
          <p:spPr>
            <a:xfrm>
              <a:off x="4996230" y="5143511"/>
              <a:ext cx="787283" cy="3273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Fuel oil</a:t>
              </a:r>
              <a:endParaRPr lang="en-US" sz="800" dirty="0"/>
            </a:p>
          </p:txBody>
        </p:sp>
        <p:sp>
          <p:nvSpPr>
            <p:cNvPr id="72" name="94 CuadroTexto"/>
            <p:cNvSpPr txBox="1"/>
            <p:nvPr/>
          </p:nvSpPr>
          <p:spPr>
            <a:xfrm>
              <a:off x="3074685" y="5367234"/>
              <a:ext cx="830997" cy="3498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Carbon</a:t>
              </a:r>
              <a:endParaRPr lang="en-US" sz="800" dirty="0"/>
            </a:p>
          </p:txBody>
        </p:sp>
      </p:grpSp>
      <p:sp>
        <p:nvSpPr>
          <p:cNvPr id="12" name="11 Flecha doblada"/>
          <p:cNvSpPr/>
          <p:nvPr/>
        </p:nvSpPr>
        <p:spPr bwMode="auto">
          <a:xfrm flipH="1" flipV="1">
            <a:off x="4139952" y="4378814"/>
            <a:ext cx="1577442" cy="655488"/>
          </a:xfrm>
          <a:prstGeom prst="bentArrow">
            <a:avLst>
              <a:gd name="adj1" fmla="val 12799"/>
              <a:gd name="adj2" fmla="val 19773"/>
              <a:gd name="adj3" fmla="val 25000"/>
              <a:gd name="adj4" fmla="val 43750"/>
            </a:avLst>
          </a:prstGeom>
          <a:solidFill>
            <a:srgbClr val="EFAD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96" name="11 Flecha doblada"/>
          <p:cNvSpPr/>
          <p:nvPr/>
        </p:nvSpPr>
        <p:spPr bwMode="auto">
          <a:xfrm flipH="1">
            <a:off x="4139952" y="4773524"/>
            <a:ext cx="1583166" cy="890358"/>
          </a:xfrm>
          <a:prstGeom prst="bentArrow">
            <a:avLst>
              <a:gd name="adj1" fmla="val 12799"/>
              <a:gd name="adj2" fmla="val 14781"/>
              <a:gd name="adj3" fmla="val 20721"/>
              <a:gd name="adj4" fmla="val 43750"/>
            </a:avLst>
          </a:prstGeom>
          <a:solidFill>
            <a:srgbClr val="EFAD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22832" y="3291679"/>
            <a:ext cx="9012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Low load</a:t>
            </a:r>
            <a:endParaRPr lang="en-US" sz="1400" dirty="0"/>
          </a:p>
        </p:txBody>
      </p:sp>
      <p:sp>
        <p:nvSpPr>
          <p:cNvPr id="97" name="TextBox 96"/>
          <p:cNvSpPr txBox="1"/>
          <p:nvPr/>
        </p:nvSpPr>
        <p:spPr>
          <a:xfrm>
            <a:off x="6717443" y="4788603"/>
            <a:ext cx="9509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High load</a:t>
            </a:r>
            <a:endParaRPr lang="en-US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7200"/>
                    </a14:imgEffect>
                    <a14:imgEffect>
                      <a14:saturation sat="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496" y="1340768"/>
            <a:ext cx="421005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742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36000" rIns="54000" bIns="18000" numCol="1" anchor="b" anchorCtr="0" compatLnSpc="1">
            <a:prstTxWarp prst="textNoShape">
              <a:avLst/>
            </a:prstTxWarp>
          </a:bodyPr>
          <a:lstStyle/>
          <a:p>
            <a:r>
              <a:rPr lang="es-ES" dirty="0"/>
              <a:t/>
            </a:r>
            <a:br>
              <a:rPr lang="es-ES" dirty="0"/>
            </a:br>
            <a:r>
              <a:rPr lang="en-US" sz="3200" dirty="0" smtClean="0"/>
              <a:t>How do </a:t>
            </a:r>
            <a:r>
              <a:rPr lang="en-US" sz="3200" dirty="0"/>
              <a:t>we do it</a:t>
            </a:r>
            <a:r>
              <a:rPr lang="en-US" sz="3200" dirty="0" smtClean="0"/>
              <a:t>?</a:t>
            </a:r>
            <a:endParaRPr lang="en-US" dirty="0"/>
          </a:p>
        </p:txBody>
      </p:sp>
      <p:sp>
        <p:nvSpPr>
          <p:cNvPr id="74" name="73 CuadroTexto"/>
          <p:cNvSpPr txBox="1"/>
          <p:nvPr/>
        </p:nvSpPr>
        <p:spPr>
          <a:xfrm>
            <a:off x="2411760" y="3212976"/>
            <a:ext cx="4296954" cy="221599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400" dirty="0" smtClean="0"/>
              <a:t>Min Max </a:t>
            </a:r>
            <a:r>
              <a:rPr lang="en-US" sz="1400" dirty="0" smtClean="0"/>
              <a:t>Deviation</a:t>
            </a:r>
          </a:p>
          <a:p>
            <a:endParaRPr lang="es-ES" sz="1400" dirty="0" smtClean="0"/>
          </a:p>
          <a:p>
            <a:endParaRPr lang="es-ES" sz="1400" dirty="0" smtClean="0"/>
          </a:p>
          <a:p>
            <a:endParaRPr lang="es-ES" sz="1400" dirty="0"/>
          </a:p>
          <a:p>
            <a:endParaRPr lang="es-ES" sz="1400" dirty="0" smtClean="0"/>
          </a:p>
          <a:p>
            <a:endParaRPr lang="es-ES" sz="1400" dirty="0" smtClean="0"/>
          </a:p>
          <a:p>
            <a:endParaRPr lang="es-ES" dirty="0"/>
          </a:p>
          <a:p>
            <a:endParaRPr lang="es-ES" dirty="0" smtClean="0"/>
          </a:p>
          <a:p>
            <a:endParaRPr lang="en-US" dirty="0"/>
          </a:p>
        </p:txBody>
      </p:sp>
      <p:pic>
        <p:nvPicPr>
          <p:cNvPr id="50183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8484" y="3645024"/>
            <a:ext cx="4223506" cy="17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29 CuadroTexto"/>
          <p:cNvSpPr txBox="1"/>
          <p:nvPr/>
        </p:nvSpPr>
        <p:spPr>
          <a:xfrm>
            <a:off x="827584" y="1484784"/>
            <a:ext cx="2952328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power generation </a:t>
            </a:r>
            <a:r>
              <a:rPr lang="en-US" sz="1400" dirty="0" smtClean="0"/>
              <a:t>operation and expansion</a:t>
            </a:r>
            <a:endParaRPr lang="es-ES" sz="1400" dirty="0" smtClean="0"/>
          </a:p>
          <a:p>
            <a:endParaRPr lang="es-ES" dirty="0"/>
          </a:p>
          <a:p>
            <a:endParaRPr lang="es-ES" dirty="0" smtClean="0"/>
          </a:p>
          <a:p>
            <a:endParaRPr lang="en-US" dirty="0"/>
          </a:p>
        </p:txBody>
      </p:sp>
      <p:pic>
        <p:nvPicPr>
          <p:cNvPr id="31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16832"/>
            <a:ext cx="2711574" cy="895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Flecha doblada"/>
          <p:cNvSpPr/>
          <p:nvPr/>
        </p:nvSpPr>
        <p:spPr bwMode="auto">
          <a:xfrm rot="5400000">
            <a:off x="3716032" y="2224757"/>
            <a:ext cx="1051086" cy="925355"/>
          </a:xfrm>
          <a:prstGeom prst="bentArrow">
            <a:avLst>
              <a:gd name="adj1" fmla="val 14917"/>
              <a:gd name="adj2" fmla="val 13908"/>
              <a:gd name="adj3" fmla="val 25000"/>
              <a:gd name="adj4" fmla="val 43750"/>
            </a:avLst>
          </a:prstGeom>
          <a:solidFill>
            <a:srgbClr val="EFAD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704253" y="1876619"/>
            <a:ext cx="432387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Electricity prices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Fixed costs distribution by load blocks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Non accounted costs and market imperfections rents</a:t>
            </a:r>
          </a:p>
          <a:p>
            <a:endParaRPr lang="en-US" sz="1400" dirty="0" smtClean="0"/>
          </a:p>
        </p:txBody>
      </p:sp>
      <p:sp>
        <p:nvSpPr>
          <p:cNvPr id="35" name="34 Flecha doblada"/>
          <p:cNvSpPr/>
          <p:nvPr/>
        </p:nvSpPr>
        <p:spPr bwMode="auto">
          <a:xfrm rot="10800000" flipH="1">
            <a:off x="3995937" y="5428966"/>
            <a:ext cx="886205" cy="592321"/>
          </a:xfrm>
          <a:prstGeom prst="bentArrow">
            <a:avLst>
              <a:gd name="adj1" fmla="val 25944"/>
              <a:gd name="adj2" fmla="val 28085"/>
              <a:gd name="adj3" fmla="val 25000"/>
              <a:gd name="adj4" fmla="val 43750"/>
            </a:avLst>
          </a:prstGeom>
          <a:solidFill>
            <a:srgbClr val="EFAD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4885590" y="5713511"/>
            <a:ext cx="2645404" cy="307777"/>
          </a:xfrm>
          <a:prstGeom prst="rect">
            <a:avLst/>
          </a:prstGeom>
          <a:ln w="31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Adjusted technology parameters</a:t>
            </a:r>
            <a:endParaRPr lang="en-US" sz="1400" dirty="0" smtClean="0"/>
          </a:p>
        </p:txBody>
      </p:sp>
      <p:sp>
        <p:nvSpPr>
          <p:cNvPr id="37" name="36 Flecha doblada"/>
          <p:cNvSpPr/>
          <p:nvPr/>
        </p:nvSpPr>
        <p:spPr bwMode="auto">
          <a:xfrm rot="5400000" flipH="1">
            <a:off x="7384052" y="5183595"/>
            <a:ext cx="886205" cy="592321"/>
          </a:xfrm>
          <a:prstGeom prst="bentArrow">
            <a:avLst>
              <a:gd name="adj1" fmla="val 25944"/>
              <a:gd name="adj2" fmla="val 28085"/>
              <a:gd name="adj3" fmla="val 25000"/>
              <a:gd name="adj4" fmla="val 43750"/>
            </a:avLst>
          </a:prstGeom>
          <a:solidFill>
            <a:srgbClr val="EFAD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6876256" y="4275093"/>
            <a:ext cx="2160240" cy="738664"/>
          </a:xfrm>
          <a:prstGeom prst="rect">
            <a:avLst/>
          </a:prstGeom>
          <a:ln w="31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Extended SAM</a:t>
            </a:r>
          </a:p>
          <a:p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with technology and load block disaggregation </a:t>
            </a:r>
            <a:endParaRPr lang="en-US" sz="1400" dirty="0" smtClean="0"/>
          </a:p>
        </p:txBody>
      </p:sp>
      <p:sp>
        <p:nvSpPr>
          <p:cNvPr id="25" name="1 CuadroTexto"/>
          <p:cNvSpPr txBox="1">
            <a:spLocks noChangeArrowheads="1"/>
          </p:cNvSpPr>
          <p:nvPr/>
        </p:nvSpPr>
        <p:spPr bwMode="auto">
          <a:xfrm>
            <a:off x="4283968" y="-6350"/>
            <a:ext cx="48965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Optima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9pPr>
          </a:lstStyle>
          <a:p>
            <a:pPr algn="just" eaLnBrk="1" hangingPunct="1"/>
            <a:r>
              <a:rPr lang="en-US" sz="900" dirty="0" smtClean="0"/>
              <a:t>Introduction      How is it different?     How do we do it?     What is it worth?         Conclusions</a:t>
            </a:r>
            <a:endParaRPr lang="en-US" sz="900" dirty="0"/>
          </a:p>
          <a:p>
            <a:pPr algn="just" eaLnBrk="1" hangingPunct="1"/>
            <a:endParaRPr lang="en-US" sz="900" dirty="0">
              <a:solidFill>
                <a:srgbClr val="000000"/>
              </a:solidFill>
            </a:endParaRPr>
          </a:p>
        </p:txBody>
      </p:sp>
      <p:sp>
        <p:nvSpPr>
          <p:cNvPr id="26" name="6 Elipse"/>
          <p:cNvSpPr/>
          <p:nvPr/>
        </p:nvSpPr>
        <p:spPr bwMode="auto">
          <a:xfrm>
            <a:off x="4427984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27" name="7 Elipse"/>
          <p:cNvSpPr/>
          <p:nvPr/>
        </p:nvSpPr>
        <p:spPr bwMode="auto">
          <a:xfrm>
            <a:off x="4572000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28" name="10 Elipse"/>
          <p:cNvSpPr/>
          <p:nvPr/>
        </p:nvSpPr>
        <p:spPr bwMode="auto">
          <a:xfrm>
            <a:off x="5220072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29" name="14 Elipse"/>
          <p:cNvSpPr/>
          <p:nvPr/>
        </p:nvSpPr>
        <p:spPr bwMode="auto">
          <a:xfrm>
            <a:off x="6254473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32" name="15 Elipse"/>
          <p:cNvSpPr/>
          <p:nvPr/>
        </p:nvSpPr>
        <p:spPr bwMode="auto">
          <a:xfrm>
            <a:off x="6398489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33" name="16 Elipse"/>
          <p:cNvSpPr/>
          <p:nvPr/>
        </p:nvSpPr>
        <p:spPr bwMode="auto">
          <a:xfrm>
            <a:off x="6542505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34" name="17 Elipse"/>
          <p:cNvSpPr/>
          <p:nvPr/>
        </p:nvSpPr>
        <p:spPr bwMode="auto">
          <a:xfrm>
            <a:off x="6686521" y="214929"/>
            <a:ext cx="45719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51" name="18 Elipse"/>
          <p:cNvSpPr/>
          <p:nvPr/>
        </p:nvSpPr>
        <p:spPr bwMode="auto">
          <a:xfrm>
            <a:off x="7308304" y="214929"/>
            <a:ext cx="47575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52" name="22 Elipse"/>
          <p:cNvSpPr/>
          <p:nvPr/>
        </p:nvSpPr>
        <p:spPr bwMode="auto">
          <a:xfrm>
            <a:off x="8412857" y="214929"/>
            <a:ext cx="47575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53" name="17 Elipse"/>
          <p:cNvSpPr/>
          <p:nvPr/>
        </p:nvSpPr>
        <p:spPr bwMode="auto">
          <a:xfrm>
            <a:off x="6830537" y="214929"/>
            <a:ext cx="45719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13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36000" rIns="54000" bIns="18000" numCol="1" anchor="b" anchorCtr="0" compatLnSpc="1">
            <a:prstTxWarp prst="textNoShape">
              <a:avLst/>
            </a:prstTxWarp>
          </a:bodyPr>
          <a:lstStyle/>
          <a:p>
            <a:r>
              <a:rPr lang="es-ES" dirty="0"/>
              <a:t/>
            </a:r>
            <a:br>
              <a:rPr lang="es-ES" dirty="0"/>
            </a:br>
            <a:r>
              <a:rPr lang="en-US" sz="3200" dirty="0"/>
              <a:t>How </a:t>
            </a:r>
            <a:r>
              <a:rPr lang="en-US" sz="3200" dirty="0" smtClean="0"/>
              <a:t>do we </a:t>
            </a:r>
            <a:r>
              <a:rPr lang="en-US" sz="3200" dirty="0"/>
              <a:t>do it</a:t>
            </a:r>
            <a:r>
              <a:rPr lang="en-US" sz="3200" dirty="0" smtClean="0"/>
              <a:t>?</a:t>
            </a:r>
            <a:endParaRPr lang="en-US" dirty="0"/>
          </a:p>
        </p:txBody>
      </p:sp>
      <p:sp>
        <p:nvSpPr>
          <p:cNvPr id="74" name="73 CuadroTexto"/>
          <p:cNvSpPr txBox="1"/>
          <p:nvPr/>
        </p:nvSpPr>
        <p:spPr>
          <a:xfrm>
            <a:off x="2411760" y="3212976"/>
            <a:ext cx="4296954" cy="221599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smtClean="0"/>
              <a:t>Min Max Deviation</a:t>
            </a:r>
          </a:p>
          <a:p>
            <a:endParaRPr lang="en-US" sz="1400" smtClean="0"/>
          </a:p>
          <a:p>
            <a:endParaRPr lang="en-US" sz="1400" smtClean="0"/>
          </a:p>
          <a:p>
            <a:endParaRPr lang="en-US" sz="1400" smtClean="0"/>
          </a:p>
          <a:p>
            <a:endParaRPr lang="en-US" sz="1400" smtClean="0"/>
          </a:p>
          <a:p>
            <a:endParaRPr lang="en-US" sz="1400" smtClean="0"/>
          </a:p>
          <a:p>
            <a:endParaRPr lang="en-US" smtClean="0"/>
          </a:p>
          <a:p>
            <a:endParaRPr lang="en-US" smtClean="0"/>
          </a:p>
          <a:p>
            <a:endParaRPr lang="en-US"/>
          </a:p>
        </p:txBody>
      </p:sp>
      <p:pic>
        <p:nvPicPr>
          <p:cNvPr id="50183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8484" y="3645024"/>
            <a:ext cx="4223506" cy="17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29 CuadroTexto"/>
          <p:cNvSpPr txBox="1"/>
          <p:nvPr/>
        </p:nvSpPr>
        <p:spPr>
          <a:xfrm>
            <a:off x="827584" y="1484784"/>
            <a:ext cx="2952328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power generation </a:t>
            </a:r>
            <a:r>
              <a:rPr lang="en-US" sz="1400" dirty="0" smtClean="0"/>
              <a:t>operation and expansion</a:t>
            </a:r>
            <a:endParaRPr lang="es-ES" sz="1400" dirty="0" smtClean="0"/>
          </a:p>
          <a:p>
            <a:endParaRPr lang="es-ES" dirty="0"/>
          </a:p>
          <a:p>
            <a:endParaRPr lang="es-ES" dirty="0" smtClean="0"/>
          </a:p>
          <a:p>
            <a:endParaRPr lang="en-US" dirty="0"/>
          </a:p>
        </p:txBody>
      </p:sp>
      <p:pic>
        <p:nvPicPr>
          <p:cNvPr id="31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16832"/>
            <a:ext cx="2711574" cy="895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Flecha doblada"/>
          <p:cNvSpPr/>
          <p:nvPr/>
        </p:nvSpPr>
        <p:spPr bwMode="auto">
          <a:xfrm rot="5400000">
            <a:off x="3716032" y="2224757"/>
            <a:ext cx="1051086" cy="925355"/>
          </a:xfrm>
          <a:prstGeom prst="bentArrow">
            <a:avLst>
              <a:gd name="adj1" fmla="val 14917"/>
              <a:gd name="adj2" fmla="val 13908"/>
              <a:gd name="adj3" fmla="val 25000"/>
              <a:gd name="adj4" fmla="val 43750"/>
            </a:avLst>
          </a:prstGeom>
          <a:solidFill>
            <a:srgbClr val="EFAD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704253" y="1876619"/>
            <a:ext cx="432387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sz="1400" smtClean="0">
                <a:latin typeface="Calibri" pitchFamily="34" charset="0"/>
                <a:cs typeface="Calibri" pitchFamily="34" charset="0"/>
              </a:rPr>
              <a:t>Electricity prices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1400" smtClean="0">
                <a:latin typeface="Calibri" pitchFamily="34" charset="0"/>
                <a:cs typeface="Calibri" pitchFamily="34" charset="0"/>
              </a:rPr>
              <a:t>Fixed costs distribution by load blocks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1400" smtClean="0">
                <a:latin typeface="Calibri" pitchFamily="34" charset="0"/>
                <a:cs typeface="Calibri" pitchFamily="34" charset="0"/>
              </a:rPr>
              <a:t>Non accounted costs and market imperfections rents</a:t>
            </a:r>
          </a:p>
          <a:p>
            <a:endParaRPr lang="en-US" sz="1400" smtClean="0"/>
          </a:p>
        </p:txBody>
      </p:sp>
      <p:sp>
        <p:nvSpPr>
          <p:cNvPr id="35" name="34 Flecha doblada"/>
          <p:cNvSpPr/>
          <p:nvPr/>
        </p:nvSpPr>
        <p:spPr bwMode="auto">
          <a:xfrm rot="10800000">
            <a:off x="4716015" y="5428964"/>
            <a:ext cx="864097" cy="592321"/>
          </a:xfrm>
          <a:prstGeom prst="bentArrow">
            <a:avLst>
              <a:gd name="adj1" fmla="val 25944"/>
              <a:gd name="adj2" fmla="val 28085"/>
              <a:gd name="adj3" fmla="val 25000"/>
              <a:gd name="adj4" fmla="val 43750"/>
            </a:avLst>
          </a:prstGeom>
          <a:solidFill>
            <a:srgbClr val="EFAD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2066958" y="5661248"/>
            <a:ext cx="26454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mtClean="0">
                <a:latin typeface="Calibri" pitchFamily="34" charset="0"/>
                <a:cs typeface="Calibri" pitchFamily="34" charset="0"/>
              </a:rPr>
              <a:t>Adjusted technology parameters </a:t>
            </a:r>
          </a:p>
          <a:p>
            <a:endParaRPr lang="en-US" sz="1400" smtClean="0"/>
          </a:p>
        </p:txBody>
      </p:sp>
      <p:sp>
        <p:nvSpPr>
          <p:cNvPr id="15" name="14 Flecha doblada"/>
          <p:cNvSpPr/>
          <p:nvPr/>
        </p:nvSpPr>
        <p:spPr bwMode="auto">
          <a:xfrm rot="16200000">
            <a:off x="228869" y="4084768"/>
            <a:ext cx="3083857" cy="592321"/>
          </a:xfrm>
          <a:prstGeom prst="bentArrow">
            <a:avLst>
              <a:gd name="adj1" fmla="val 25944"/>
              <a:gd name="adj2" fmla="val 28085"/>
              <a:gd name="adj3" fmla="val 25000"/>
              <a:gd name="adj4" fmla="val 43750"/>
            </a:avLst>
          </a:prstGeom>
          <a:solidFill>
            <a:srgbClr val="EFAD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35496" y="3413030"/>
            <a:ext cx="1446688" cy="1600438"/>
          </a:xfrm>
          <a:prstGeom prst="rect">
            <a:avLst/>
          </a:prstGeom>
          <a:ln w="31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b="1" smtClean="0">
                <a:latin typeface="Calibri" pitchFamily="34" charset="0"/>
                <a:cs typeface="Calibri" pitchFamily="34" charset="0"/>
              </a:rPr>
              <a:t>Repeat the process until convergence is reached between technology parameters</a:t>
            </a:r>
            <a:endParaRPr lang="en-US" sz="1400" smtClean="0"/>
          </a:p>
        </p:txBody>
      </p:sp>
      <p:sp>
        <p:nvSpPr>
          <p:cNvPr id="29" name="1 CuadroTexto"/>
          <p:cNvSpPr txBox="1">
            <a:spLocks noChangeArrowheads="1"/>
          </p:cNvSpPr>
          <p:nvPr/>
        </p:nvSpPr>
        <p:spPr bwMode="auto">
          <a:xfrm>
            <a:off x="4283968" y="-6350"/>
            <a:ext cx="48965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Optima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Optima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tima" pitchFamily="2" charset="0"/>
              </a:defRPr>
            </a:lvl9pPr>
          </a:lstStyle>
          <a:p>
            <a:pPr algn="just" eaLnBrk="1" hangingPunct="1"/>
            <a:r>
              <a:rPr lang="en-US" sz="900" dirty="0" smtClean="0"/>
              <a:t>Introduction      How is it different?     How do we do it?     What is it worth?         Conclusions</a:t>
            </a:r>
            <a:endParaRPr lang="en-US" sz="900" dirty="0"/>
          </a:p>
          <a:p>
            <a:pPr algn="just" eaLnBrk="1" hangingPunct="1"/>
            <a:endParaRPr lang="en-US" sz="900" dirty="0">
              <a:solidFill>
                <a:srgbClr val="000000"/>
              </a:solidFill>
            </a:endParaRPr>
          </a:p>
        </p:txBody>
      </p:sp>
      <p:sp>
        <p:nvSpPr>
          <p:cNvPr id="32" name="6 Elipse"/>
          <p:cNvSpPr/>
          <p:nvPr/>
        </p:nvSpPr>
        <p:spPr bwMode="auto">
          <a:xfrm>
            <a:off x="4427984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33" name="7 Elipse"/>
          <p:cNvSpPr/>
          <p:nvPr/>
        </p:nvSpPr>
        <p:spPr bwMode="auto">
          <a:xfrm>
            <a:off x="4572000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34" name="10 Elipse"/>
          <p:cNvSpPr/>
          <p:nvPr/>
        </p:nvSpPr>
        <p:spPr bwMode="auto">
          <a:xfrm>
            <a:off x="5220072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37" name="14 Elipse"/>
          <p:cNvSpPr/>
          <p:nvPr/>
        </p:nvSpPr>
        <p:spPr bwMode="auto">
          <a:xfrm>
            <a:off x="6254473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38" name="15 Elipse"/>
          <p:cNvSpPr/>
          <p:nvPr/>
        </p:nvSpPr>
        <p:spPr bwMode="auto">
          <a:xfrm>
            <a:off x="6398489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39" name="16 Elipse"/>
          <p:cNvSpPr/>
          <p:nvPr/>
        </p:nvSpPr>
        <p:spPr bwMode="auto">
          <a:xfrm>
            <a:off x="6542505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40" name="17 Elipse"/>
          <p:cNvSpPr/>
          <p:nvPr/>
        </p:nvSpPr>
        <p:spPr bwMode="auto">
          <a:xfrm>
            <a:off x="6686521" y="21492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41" name="18 Elipse"/>
          <p:cNvSpPr/>
          <p:nvPr/>
        </p:nvSpPr>
        <p:spPr bwMode="auto">
          <a:xfrm>
            <a:off x="7308304" y="214929"/>
            <a:ext cx="47575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42" name="22 Elipse"/>
          <p:cNvSpPr/>
          <p:nvPr/>
        </p:nvSpPr>
        <p:spPr bwMode="auto">
          <a:xfrm>
            <a:off x="8412857" y="214929"/>
            <a:ext cx="47575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  <p:sp>
        <p:nvSpPr>
          <p:cNvPr id="43" name="17 Elipse"/>
          <p:cNvSpPr/>
          <p:nvPr/>
        </p:nvSpPr>
        <p:spPr bwMode="auto">
          <a:xfrm>
            <a:off x="6830537" y="214929"/>
            <a:ext cx="45719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Optim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95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cion_IIT">
  <a:themeElements>
    <a:clrScheme name="Diseño predeterminado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EFAC00"/>
      </a:accent1>
      <a:accent2>
        <a:srgbClr val="FF9966"/>
      </a:accent2>
      <a:accent3>
        <a:srgbClr val="FFFFFF"/>
      </a:accent3>
      <a:accent4>
        <a:srgbClr val="000000"/>
      </a:accent4>
      <a:accent5>
        <a:srgbClr val="F6D2AA"/>
      </a:accent5>
      <a:accent6>
        <a:srgbClr val="E78A5C"/>
      </a:accent6>
      <a:hlink>
        <a:srgbClr val="CC3300"/>
      </a:hlink>
      <a:folHlink>
        <a:srgbClr val="996600"/>
      </a:folHlink>
    </a:clrScheme>
    <a:fontScheme name="Diseño predeterminado">
      <a:majorFont>
        <a:latin typeface="Optima"/>
        <a:ea typeface=""/>
        <a:cs typeface=""/>
      </a:majorFont>
      <a:minorFont>
        <a:latin typeface="Opti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EFAD0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Optima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EFAD0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Optima" pitchFamily="2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EFAC00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6D2AA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iseño predeterminado 13">
    <a:dk1>
      <a:srgbClr val="000000"/>
    </a:dk1>
    <a:lt1>
      <a:srgbClr val="FFFFFF"/>
    </a:lt1>
    <a:dk2>
      <a:srgbClr val="000000"/>
    </a:dk2>
    <a:lt2>
      <a:srgbClr val="969696"/>
    </a:lt2>
    <a:accent1>
      <a:srgbClr val="EFAC00"/>
    </a:accent1>
    <a:accent2>
      <a:srgbClr val="FF9966"/>
    </a:accent2>
    <a:accent3>
      <a:srgbClr val="FFFFFF"/>
    </a:accent3>
    <a:accent4>
      <a:srgbClr val="000000"/>
    </a:accent4>
    <a:accent5>
      <a:srgbClr val="F6D2AA"/>
    </a:accent5>
    <a:accent6>
      <a:srgbClr val="E78A5C"/>
    </a:accent6>
    <a:hlink>
      <a:srgbClr val="CC3300"/>
    </a:hlink>
    <a:folHlink>
      <a:srgbClr val="996600"/>
    </a:folHlink>
  </a:clrScheme>
  <a:fontScheme name="Diseño predeterminado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Diseño predeterminado 13">
    <a:dk1>
      <a:srgbClr val="000000"/>
    </a:dk1>
    <a:lt1>
      <a:srgbClr val="FFFFFF"/>
    </a:lt1>
    <a:dk2>
      <a:srgbClr val="000000"/>
    </a:dk2>
    <a:lt2>
      <a:srgbClr val="969696"/>
    </a:lt2>
    <a:accent1>
      <a:srgbClr val="EFAC00"/>
    </a:accent1>
    <a:accent2>
      <a:srgbClr val="FF9966"/>
    </a:accent2>
    <a:accent3>
      <a:srgbClr val="FFFFFF"/>
    </a:accent3>
    <a:accent4>
      <a:srgbClr val="000000"/>
    </a:accent4>
    <a:accent5>
      <a:srgbClr val="F6D2AA"/>
    </a:accent5>
    <a:accent6>
      <a:srgbClr val="E78A5C"/>
    </a:accent6>
    <a:hlink>
      <a:srgbClr val="CC3300"/>
    </a:hlink>
    <a:folHlink>
      <a:srgbClr val="996600"/>
    </a:folHlink>
  </a:clrScheme>
  <a:fontScheme name="Diseño predeterminado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Presentacion_IIT</Template>
  <TotalTime>10711</TotalTime>
  <Words>985</Words>
  <Application>Microsoft Office PowerPoint</Application>
  <PresentationFormat>Presentación en pantalla (4:3)</PresentationFormat>
  <Paragraphs>307</Paragraphs>
  <Slides>13</Slides>
  <Notes>13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1" baseType="lpstr">
      <vt:lpstr>Arial</vt:lpstr>
      <vt:lpstr>Calibri</vt:lpstr>
      <vt:lpstr>Wingdings</vt:lpstr>
      <vt:lpstr>Verdana</vt:lpstr>
      <vt:lpstr>Symbol</vt:lpstr>
      <vt:lpstr>Georgia</vt:lpstr>
      <vt:lpstr>Optima</vt:lpstr>
      <vt:lpstr>Presentacion_IIT</vt:lpstr>
      <vt:lpstr> INFORMS Annual Meeting  Hybrid Modeling for Electricity Policy Assessments</vt:lpstr>
      <vt:lpstr> Contents</vt:lpstr>
      <vt:lpstr> Introduction:</vt:lpstr>
      <vt:lpstr>Introduction</vt:lpstr>
      <vt:lpstr> How is it different?</vt:lpstr>
      <vt:lpstr> How do we do it?</vt:lpstr>
      <vt:lpstr> How do we do it?</vt:lpstr>
      <vt:lpstr> How do we do it?</vt:lpstr>
      <vt:lpstr> How do we do it?</vt:lpstr>
      <vt:lpstr>How do we do it?</vt:lpstr>
      <vt:lpstr>What is it worth?</vt:lpstr>
      <vt:lpstr> Conclusions:</vt:lpstr>
      <vt:lpstr>Presentación de PowerPoint</vt:lpstr>
    </vt:vector>
  </TitlesOfParts>
  <Company>IIT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Plantilla de presentaciones Versión 2010 Criterios orientativos</dc:title>
  <dc:creator>ENDESA</dc:creator>
  <cp:lastModifiedBy>Renato</cp:lastModifiedBy>
  <cp:revision>605</cp:revision>
  <dcterms:created xsi:type="dcterms:W3CDTF">2010-07-03T07:48:37Z</dcterms:created>
  <dcterms:modified xsi:type="dcterms:W3CDTF">2012-03-16T11:15:11Z</dcterms:modified>
</cp:coreProperties>
</file>